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66" r:id="rId5"/>
    <p:sldId id="267" r:id="rId6"/>
    <p:sldId id="261" r:id="rId7"/>
    <p:sldId id="263" r:id="rId8"/>
    <p:sldId id="310" r:id="rId9"/>
    <p:sldId id="309" r:id="rId10"/>
  </p:sldIdLst>
  <p:sldSz cx="9144000" cy="5143500" type="screen16x9"/>
  <p:notesSz cx="6858000" cy="9144000"/>
  <p:embeddedFontLst>
    <p:embeddedFont>
      <p:font typeface="Cormorant" panose="020B0604020202020204" charset="0"/>
      <p:regular r:id="rId12"/>
      <p:bold r:id="rId13"/>
      <p:italic r:id="rId14"/>
      <p:boldItalic r:id="rId15"/>
    </p:embeddedFont>
    <p:embeddedFont>
      <p:font typeface="Inter" panose="020B0604020202020204" charset="0"/>
      <p:regular r:id="rId16"/>
      <p:bold r:id="rId17"/>
      <p:italic r:id="rId18"/>
      <p:boldItalic r:id="rId19"/>
    </p:embeddedFont>
    <p:embeddedFont>
      <p:font typeface="Inter SemiBold"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B4A"/>
    <a:srgbClr val="000000"/>
    <a:srgbClr val="62B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126" y="2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4c5b0a844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4c5b0a844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4c5b0a844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4c5b0a844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62F663FA-EE09-2ABA-5E9A-51FBC03BE834}"/>
            </a:ext>
          </a:extLst>
        </p:cNvPr>
        <p:cNvGrpSpPr/>
        <p:nvPr/>
      </p:nvGrpSpPr>
      <p:grpSpPr>
        <a:xfrm>
          <a:off x="0" y="0"/>
          <a:ext cx="0" cy="0"/>
          <a:chOff x="0" y="0"/>
          <a:chExt cx="0" cy="0"/>
        </a:xfrm>
      </p:grpSpPr>
      <p:sp>
        <p:nvSpPr>
          <p:cNvPr id="74" name="Google Shape;74;g34c5b0a8446_0_28:notes">
            <a:extLst>
              <a:ext uri="{FF2B5EF4-FFF2-40B4-BE49-F238E27FC236}">
                <a16:creationId xmlns:a16="http://schemas.microsoft.com/office/drawing/2014/main" id="{AF23470C-3536-57FE-E383-0C24A6DA66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4c5b0a8446_0_28:notes">
            <a:extLst>
              <a:ext uri="{FF2B5EF4-FFF2-40B4-BE49-F238E27FC236}">
                <a16:creationId xmlns:a16="http://schemas.microsoft.com/office/drawing/2014/main" id="{B512AC06-0668-1121-38F3-CCA5F16EF1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76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82424ABA-1ADF-9B2B-671C-146FDC871570}"/>
            </a:ext>
          </a:extLst>
        </p:cNvPr>
        <p:cNvGrpSpPr/>
        <p:nvPr/>
      </p:nvGrpSpPr>
      <p:grpSpPr>
        <a:xfrm>
          <a:off x="0" y="0"/>
          <a:ext cx="0" cy="0"/>
          <a:chOff x="0" y="0"/>
          <a:chExt cx="0" cy="0"/>
        </a:xfrm>
      </p:grpSpPr>
      <p:sp>
        <p:nvSpPr>
          <p:cNvPr id="74" name="Google Shape;74;g34c5b0a8446_0_28:notes">
            <a:extLst>
              <a:ext uri="{FF2B5EF4-FFF2-40B4-BE49-F238E27FC236}">
                <a16:creationId xmlns:a16="http://schemas.microsoft.com/office/drawing/2014/main" id="{50EED117-C2D0-9F8A-84AE-3D03B7BF0B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4c5b0a8446_0_28:notes">
            <a:extLst>
              <a:ext uri="{FF2B5EF4-FFF2-40B4-BE49-F238E27FC236}">
                <a16:creationId xmlns:a16="http://schemas.microsoft.com/office/drawing/2014/main" id="{4684E6FF-F4DF-4E6A-AA26-4D9367320B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19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c5b0a844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c5b0a844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4c5b0a8446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4c5b0a844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6454111B-3788-0343-00E6-72692F58D080}"/>
            </a:ext>
          </a:extLst>
        </p:cNvPr>
        <p:cNvGrpSpPr/>
        <p:nvPr/>
      </p:nvGrpSpPr>
      <p:grpSpPr>
        <a:xfrm>
          <a:off x="0" y="0"/>
          <a:ext cx="0" cy="0"/>
          <a:chOff x="0" y="0"/>
          <a:chExt cx="0" cy="0"/>
        </a:xfrm>
      </p:grpSpPr>
      <p:sp>
        <p:nvSpPr>
          <p:cNvPr id="129" name="Google Shape;129;g34c5b0a8446_0_94:notes">
            <a:extLst>
              <a:ext uri="{FF2B5EF4-FFF2-40B4-BE49-F238E27FC236}">
                <a16:creationId xmlns:a16="http://schemas.microsoft.com/office/drawing/2014/main" id="{03F63BA1-7F7E-BBCD-ECE6-A469727CA4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4c5b0a8446_0_94:notes">
            <a:extLst>
              <a:ext uri="{FF2B5EF4-FFF2-40B4-BE49-F238E27FC236}">
                <a16:creationId xmlns:a16="http://schemas.microsoft.com/office/drawing/2014/main" id="{21908B58-0763-534A-D5BD-E04FE2BFD2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017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718EEFA1-2BDE-9359-871F-BD8B7CC52493}"/>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670CA22B-E737-767E-08FF-1F0EC853E8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C7C14458-6BC1-6F46-8A31-6AE5631009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20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mailto:Execsec@acadeuro.org" TargetMode="External"/><Relationship Id="rId3" Type="http://schemas.openxmlformats.org/officeDocument/2006/relationships/image" Target="../media/image4.png"/><Relationship Id="rId7" Type="http://schemas.openxmlformats.org/officeDocument/2006/relationships/hyperlink" Target="mailto:F.Brandthaus@acadeuro.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ae-info.org/" TargetMode="External"/><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53"/>
        <p:cNvGrpSpPr/>
        <p:nvPr/>
      </p:nvGrpSpPr>
      <p:grpSpPr>
        <a:xfrm>
          <a:off x="0" y="0"/>
          <a:ext cx="0" cy="0"/>
          <a:chOff x="0" y="0"/>
          <a:chExt cx="0" cy="0"/>
        </a:xfrm>
      </p:grpSpPr>
      <p:pic>
        <p:nvPicPr>
          <p:cNvPr id="54" name="Google Shape;54;p13" title="acadkv3@4x.png"/>
          <p:cNvPicPr preferRelativeResize="0"/>
          <p:nvPr/>
        </p:nvPicPr>
        <p:blipFill>
          <a:blip r:embed="rId3">
            <a:alphaModFix/>
          </a:blip>
          <a:stretch>
            <a:fillRect/>
          </a:stretch>
        </p:blipFill>
        <p:spPr>
          <a:xfrm>
            <a:off x="2134545" y="1859700"/>
            <a:ext cx="8510628" cy="4155600"/>
          </a:xfrm>
          <a:prstGeom prst="rect">
            <a:avLst/>
          </a:prstGeom>
          <a:noFill/>
          <a:ln>
            <a:noFill/>
          </a:ln>
        </p:spPr>
      </p:pic>
      <p:pic>
        <p:nvPicPr>
          <p:cNvPr id="55" name="Google Shape;55;p13" title="logoacad@4x.png"/>
          <p:cNvPicPr preferRelativeResize="0"/>
          <p:nvPr/>
        </p:nvPicPr>
        <p:blipFill>
          <a:blip r:embed="rId4">
            <a:alphaModFix/>
          </a:blip>
          <a:stretch>
            <a:fillRect/>
          </a:stretch>
        </p:blipFill>
        <p:spPr>
          <a:xfrm>
            <a:off x="169154" y="160777"/>
            <a:ext cx="1112525" cy="1112525"/>
          </a:xfrm>
          <a:prstGeom prst="rect">
            <a:avLst/>
          </a:prstGeom>
          <a:noFill/>
          <a:ln>
            <a:noFill/>
          </a:ln>
        </p:spPr>
      </p:pic>
      <p:pic>
        <p:nvPicPr>
          <p:cNvPr id="56" name="Google Shape;56;p13" title="arrowacad@4x.png"/>
          <p:cNvPicPr preferRelativeResize="0"/>
          <p:nvPr/>
        </p:nvPicPr>
        <p:blipFill>
          <a:blip r:embed="rId5">
            <a:alphaModFix/>
          </a:blip>
          <a:stretch>
            <a:fillRect/>
          </a:stretch>
        </p:blipFill>
        <p:spPr>
          <a:xfrm>
            <a:off x="236975" y="2118623"/>
            <a:ext cx="495000" cy="495000"/>
          </a:xfrm>
          <a:prstGeom prst="rect">
            <a:avLst/>
          </a:prstGeom>
          <a:noFill/>
          <a:ln>
            <a:noFill/>
          </a:ln>
        </p:spPr>
      </p:pic>
      <p:pic>
        <p:nvPicPr>
          <p:cNvPr id="57" name="Google Shape;57;p13" title="wwwacad@4x.png"/>
          <p:cNvPicPr preferRelativeResize="0"/>
          <p:nvPr/>
        </p:nvPicPr>
        <p:blipFill>
          <a:blip r:embed="rId6">
            <a:alphaModFix/>
          </a:blip>
          <a:stretch>
            <a:fillRect/>
          </a:stretch>
        </p:blipFill>
        <p:spPr>
          <a:xfrm>
            <a:off x="236977" y="4622576"/>
            <a:ext cx="1336601" cy="300700"/>
          </a:xfrm>
          <a:prstGeom prst="rect">
            <a:avLst/>
          </a:prstGeom>
          <a:noFill/>
          <a:ln>
            <a:noFill/>
          </a:ln>
        </p:spPr>
      </p:pic>
      <p:pic>
        <p:nvPicPr>
          <p:cNvPr id="58" name="Google Shape;58;p13" title="claimacad@4x.png"/>
          <p:cNvPicPr preferRelativeResize="0"/>
          <p:nvPr/>
        </p:nvPicPr>
        <p:blipFill>
          <a:blip r:embed="rId7">
            <a:alphaModFix/>
          </a:blip>
          <a:stretch>
            <a:fillRect/>
          </a:stretch>
        </p:blipFill>
        <p:spPr>
          <a:xfrm>
            <a:off x="7223250" y="4186998"/>
            <a:ext cx="1692150" cy="714675"/>
          </a:xfrm>
          <a:prstGeom prst="rect">
            <a:avLst/>
          </a:prstGeom>
          <a:noFill/>
          <a:ln>
            <a:noFill/>
          </a:ln>
        </p:spPr>
      </p:pic>
      <p:sp>
        <p:nvSpPr>
          <p:cNvPr id="60" name="Google Shape;60;p13"/>
          <p:cNvSpPr txBox="1"/>
          <p:nvPr/>
        </p:nvSpPr>
        <p:spPr>
          <a:xfrm>
            <a:off x="971284" y="1964525"/>
            <a:ext cx="5391000" cy="12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dirty="0">
              <a:solidFill>
                <a:schemeClr val="lt1"/>
              </a:solidFill>
              <a:latin typeface="Inter"/>
              <a:ea typeface="Inter"/>
              <a:cs typeface="Inter"/>
              <a:sym typeface="Inter"/>
            </a:endParaRPr>
          </a:p>
        </p:txBody>
      </p:sp>
      <p:sp>
        <p:nvSpPr>
          <p:cNvPr id="61" name="Google Shape;61;p13"/>
          <p:cNvSpPr txBox="1"/>
          <p:nvPr/>
        </p:nvSpPr>
        <p:spPr>
          <a:xfrm>
            <a:off x="484475" y="2366123"/>
            <a:ext cx="6829830" cy="145402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7200" b="1" i="1" dirty="0">
                <a:solidFill>
                  <a:srgbClr val="62BFEC"/>
                </a:solidFill>
                <a:latin typeface="Cormorant"/>
                <a:ea typeface="Cormorant"/>
                <a:cs typeface="Cormorant"/>
                <a:sym typeface="Cormorant"/>
              </a:rPr>
              <a:t>Academia Europaea</a:t>
            </a:r>
            <a:endParaRPr sz="7200" b="1" i="1" dirty="0">
              <a:solidFill>
                <a:srgbClr val="62BFEC"/>
              </a:solidFill>
              <a:latin typeface="Cormorant"/>
              <a:ea typeface="Cormorant"/>
              <a:cs typeface="Cormorant"/>
              <a:sym typeface="Cormoran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65"/>
        <p:cNvGrpSpPr/>
        <p:nvPr/>
      </p:nvGrpSpPr>
      <p:grpSpPr>
        <a:xfrm>
          <a:off x="0" y="0"/>
          <a:ext cx="0" cy="0"/>
          <a:chOff x="0" y="0"/>
          <a:chExt cx="0" cy="0"/>
        </a:xfrm>
      </p:grpSpPr>
      <p:pic>
        <p:nvPicPr>
          <p:cNvPr id="66" name="Google Shape;66;p14" title="logoacad2@4x.png"/>
          <p:cNvPicPr preferRelativeResize="0"/>
          <p:nvPr/>
        </p:nvPicPr>
        <p:blipFill>
          <a:blip r:embed="rId3">
            <a:alphaModFix/>
          </a:blip>
          <a:stretch>
            <a:fillRect/>
          </a:stretch>
        </p:blipFill>
        <p:spPr>
          <a:xfrm>
            <a:off x="7996951" y="228600"/>
            <a:ext cx="918448" cy="919052"/>
          </a:xfrm>
          <a:prstGeom prst="rect">
            <a:avLst/>
          </a:prstGeom>
          <a:noFill/>
          <a:ln>
            <a:noFill/>
          </a:ln>
        </p:spPr>
      </p:pic>
      <p:pic>
        <p:nvPicPr>
          <p:cNvPr id="67" name="Google Shape;67;p14" title="wwwacad@4x.png"/>
          <p:cNvPicPr preferRelativeResize="0"/>
          <p:nvPr/>
        </p:nvPicPr>
        <p:blipFill>
          <a:blip r:embed="rId4">
            <a:alphaModFix/>
          </a:blip>
          <a:stretch>
            <a:fillRect/>
          </a:stretch>
        </p:blipFill>
        <p:spPr>
          <a:xfrm>
            <a:off x="7918925" y="4749775"/>
            <a:ext cx="1072674" cy="241325"/>
          </a:xfrm>
          <a:prstGeom prst="rect">
            <a:avLst/>
          </a:prstGeom>
          <a:noFill/>
          <a:ln>
            <a:noFill/>
          </a:ln>
        </p:spPr>
      </p:pic>
      <p:pic>
        <p:nvPicPr>
          <p:cNvPr id="68" name="Google Shape;68;p14" title="claimacad@4x.png"/>
          <p:cNvPicPr preferRelativeResize="0"/>
          <p:nvPr/>
        </p:nvPicPr>
        <p:blipFill>
          <a:blip r:embed="rId5">
            <a:alphaModFix/>
          </a:blip>
          <a:stretch>
            <a:fillRect/>
          </a:stretch>
        </p:blipFill>
        <p:spPr>
          <a:xfrm>
            <a:off x="152400" y="4347966"/>
            <a:ext cx="1511276" cy="638283"/>
          </a:xfrm>
          <a:prstGeom prst="rect">
            <a:avLst/>
          </a:prstGeom>
          <a:noFill/>
          <a:ln>
            <a:noFill/>
          </a:ln>
        </p:spPr>
      </p:pic>
      <p:sp>
        <p:nvSpPr>
          <p:cNvPr id="69" name="Google Shape;69;p14"/>
          <p:cNvSpPr txBox="1"/>
          <p:nvPr/>
        </p:nvSpPr>
        <p:spPr>
          <a:xfrm>
            <a:off x="152400" y="157251"/>
            <a:ext cx="5391000" cy="9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lt1"/>
                </a:solidFill>
                <a:latin typeface="Inter"/>
                <a:ea typeface="Inter"/>
                <a:cs typeface="Inter"/>
                <a:sym typeface="Inter"/>
              </a:rPr>
              <a:t>About us</a:t>
            </a:r>
            <a:endParaRPr sz="2400" b="1" dirty="0">
              <a:solidFill>
                <a:schemeClr val="lt1"/>
              </a:solidFill>
              <a:latin typeface="Inter"/>
              <a:ea typeface="Inter"/>
              <a:cs typeface="Inter"/>
              <a:sym typeface="Inter"/>
            </a:endParaRPr>
          </a:p>
        </p:txBody>
      </p:sp>
      <p:sp>
        <p:nvSpPr>
          <p:cNvPr id="70" name="Google Shape;70;p14"/>
          <p:cNvSpPr txBox="1"/>
          <p:nvPr/>
        </p:nvSpPr>
        <p:spPr>
          <a:xfrm>
            <a:off x="152400" y="1698070"/>
            <a:ext cx="4119900" cy="2550460"/>
          </a:xfrm>
          <a:prstGeom prst="rect">
            <a:avLst/>
          </a:prstGeom>
          <a:noFill/>
          <a:ln>
            <a:noFill/>
          </a:ln>
        </p:spPr>
        <p:txBody>
          <a:bodyPr spcFirstLastPara="1" wrap="square" lIns="91425" tIns="91425" rIns="91425" bIns="91425" anchor="t" anchorCtr="0">
            <a:noAutofit/>
          </a:bodyPr>
          <a:lstStyle/>
          <a:p>
            <a:r>
              <a:rPr lang="en-US" sz="1200" dirty="0">
                <a:solidFill>
                  <a:schemeClr val="bg1"/>
                </a:solidFill>
                <a:latin typeface="Inter" panose="02000503000000020004" pitchFamily="2" charset="0"/>
                <a:ea typeface="Inter" panose="02000503000000020004" pitchFamily="2" charset="0"/>
              </a:rPr>
              <a:t>Academia Europaea (AE) was founded in 1988 as an international, nongovernmental association of individual scientists and scholars from all disciplines. Its Members are experts and leaders in their respective fields, as recognised by their peers. </a:t>
            </a:r>
          </a:p>
          <a:p>
            <a:endParaRPr lang="en-US" sz="1200" dirty="0">
              <a:solidFill>
                <a:schemeClr val="bg1"/>
              </a:solidFill>
              <a:latin typeface="Inter" panose="02000503000000020004" pitchFamily="2" charset="0"/>
              <a:ea typeface="Inter" panose="02000503000000020004" pitchFamily="2" charset="0"/>
            </a:endParaRPr>
          </a:p>
          <a:p>
            <a:r>
              <a:rPr lang="en-US" sz="1200" dirty="0">
                <a:solidFill>
                  <a:schemeClr val="bg1"/>
                </a:solidFill>
                <a:latin typeface="Inter" panose="02000503000000020004" pitchFamily="2" charset="0"/>
                <a:ea typeface="Inter" panose="02000503000000020004" pitchFamily="2" charset="0"/>
              </a:rPr>
              <a:t>AE is a not-for-profit legal entity registered in the UK (London) and in Germany (Munich). We are funded through our Membersʼ contributions as well as donations from charitable foundations, public organisations and project sponsorship. </a:t>
            </a:r>
            <a:endParaRPr lang="en-GB" sz="1200" dirty="0">
              <a:solidFill>
                <a:schemeClr val="bg1"/>
              </a:solidFill>
              <a:latin typeface="Inter" panose="02000503000000020004" pitchFamily="2" charset="0"/>
              <a:ea typeface="Inter" panose="02000503000000020004" pitchFamily="2" charset="0"/>
            </a:endParaRPr>
          </a:p>
        </p:txBody>
      </p:sp>
      <p:cxnSp>
        <p:nvCxnSpPr>
          <p:cNvPr id="72" name="Google Shape;72;p14"/>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pic>
        <p:nvPicPr>
          <p:cNvPr id="4" name="Grafik 3">
            <a:extLst>
              <a:ext uri="{FF2B5EF4-FFF2-40B4-BE49-F238E27FC236}">
                <a16:creationId xmlns:a16="http://schemas.microsoft.com/office/drawing/2014/main" id="{0B3C18CB-EE66-4A30-B65C-F690052AE363}"/>
              </a:ext>
            </a:extLst>
          </p:cNvPr>
          <p:cNvPicPr>
            <a:picLocks noChangeAspect="1"/>
          </p:cNvPicPr>
          <p:nvPr/>
        </p:nvPicPr>
        <p:blipFill>
          <a:blip r:embed="rId6"/>
          <a:stretch>
            <a:fillRect/>
          </a:stretch>
        </p:blipFill>
        <p:spPr>
          <a:xfrm>
            <a:off x="4492835" y="1345095"/>
            <a:ext cx="4422564" cy="31269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76"/>
        <p:cNvGrpSpPr/>
        <p:nvPr/>
      </p:nvGrpSpPr>
      <p:grpSpPr>
        <a:xfrm>
          <a:off x="0" y="0"/>
          <a:ext cx="0" cy="0"/>
          <a:chOff x="0" y="0"/>
          <a:chExt cx="0" cy="0"/>
        </a:xfrm>
      </p:grpSpPr>
      <p:pic>
        <p:nvPicPr>
          <p:cNvPr id="77" name="Google Shape;77;p15" title="logoacad2@4x.png"/>
          <p:cNvPicPr preferRelativeResize="0"/>
          <p:nvPr/>
        </p:nvPicPr>
        <p:blipFill>
          <a:blip r:embed="rId3">
            <a:alphaModFix/>
          </a:blip>
          <a:stretch>
            <a:fillRect/>
          </a:stretch>
        </p:blipFill>
        <p:spPr>
          <a:xfrm>
            <a:off x="7996951" y="228600"/>
            <a:ext cx="918448" cy="919052"/>
          </a:xfrm>
          <a:prstGeom prst="rect">
            <a:avLst/>
          </a:prstGeom>
          <a:noFill/>
          <a:ln>
            <a:noFill/>
          </a:ln>
        </p:spPr>
      </p:pic>
      <p:pic>
        <p:nvPicPr>
          <p:cNvPr id="78" name="Google Shape;78;p15" title="wwwacad@4x.png"/>
          <p:cNvPicPr preferRelativeResize="0"/>
          <p:nvPr/>
        </p:nvPicPr>
        <p:blipFill>
          <a:blip r:embed="rId4">
            <a:alphaModFix/>
          </a:blip>
          <a:stretch>
            <a:fillRect/>
          </a:stretch>
        </p:blipFill>
        <p:spPr>
          <a:xfrm>
            <a:off x="7918925" y="4749775"/>
            <a:ext cx="1072674" cy="241325"/>
          </a:xfrm>
          <a:prstGeom prst="rect">
            <a:avLst/>
          </a:prstGeom>
          <a:noFill/>
          <a:ln>
            <a:noFill/>
          </a:ln>
        </p:spPr>
      </p:pic>
      <p:pic>
        <p:nvPicPr>
          <p:cNvPr id="79" name="Google Shape;79;p15" title="claimacad@4x.png"/>
          <p:cNvPicPr preferRelativeResize="0"/>
          <p:nvPr/>
        </p:nvPicPr>
        <p:blipFill>
          <a:blip r:embed="rId5">
            <a:alphaModFix/>
          </a:blip>
          <a:stretch>
            <a:fillRect/>
          </a:stretch>
        </p:blipFill>
        <p:spPr>
          <a:xfrm>
            <a:off x="152400" y="4347966"/>
            <a:ext cx="1511276" cy="638283"/>
          </a:xfrm>
          <a:prstGeom prst="rect">
            <a:avLst/>
          </a:prstGeom>
          <a:noFill/>
          <a:ln>
            <a:noFill/>
          </a:ln>
        </p:spPr>
      </p:pic>
      <p:sp>
        <p:nvSpPr>
          <p:cNvPr id="80" name="Google Shape;80;p15"/>
          <p:cNvSpPr txBox="1"/>
          <p:nvPr/>
        </p:nvSpPr>
        <p:spPr>
          <a:xfrm>
            <a:off x="152400" y="152400"/>
            <a:ext cx="5391000" cy="9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lt1"/>
                </a:solidFill>
                <a:latin typeface="Inter"/>
                <a:ea typeface="Inter"/>
                <a:cs typeface="Inter"/>
                <a:sym typeface="Inter"/>
              </a:rPr>
              <a:t>Background</a:t>
            </a:r>
            <a:endParaRPr sz="2400" b="1" dirty="0">
              <a:solidFill>
                <a:schemeClr val="lt1"/>
              </a:solidFill>
              <a:latin typeface="Inter"/>
              <a:ea typeface="Inter"/>
              <a:cs typeface="Inter"/>
              <a:sym typeface="Inter"/>
            </a:endParaRPr>
          </a:p>
        </p:txBody>
      </p:sp>
      <p:sp>
        <p:nvSpPr>
          <p:cNvPr id="81" name="Google Shape;81;p15"/>
          <p:cNvSpPr txBox="1"/>
          <p:nvPr/>
        </p:nvSpPr>
        <p:spPr>
          <a:xfrm>
            <a:off x="0" y="1895675"/>
            <a:ext cx="8915399" cy="2150400"/>
          </a:xfrm>
          <a:prstGeom prst="rect">
            <a:avLst/>
          </a:prstGeom>
          <a:noFill/>
          <a:ln>
            <a:noFill/>
          </a:ln>
        </p:spPr>
        <p:txBody>
          <a:bodyPr spcFirstLastPara="1" wrap="square" lIns="91425" tIns="91425" rIns="91425" bIns="91425" anchor="t" anchorCtr="0">
            <a:noAutofit/>
          </a:bodyPr>
          <a:lstStyle/>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Our Articles of Incorporation describe the AE's objectives as: </a:t>
            </a:r>
          </a:p>
          <a:p>
            <a:pPr marL="165100" lvl="0">
              <a:lnSpc>
                <a:spcPct val="115000"/>
              </a:lnSpc>
              <a:buClr>
                <a:schemeClr val="lt1"/>
              </a:buClr>
              <a:buSzPts val="1000"/>
            </a:pP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The advancement and propagation of excellence in scholarship in the humanities, law, the economic, social, and political sciences, mathematics, medicine, and all branches of natural and technological sciences anywhere in the world, for the public benefit and for the advancement of the education of the public of all ages in the aforesaid subjects in Europe.</a:t>
            </a:r>
          </a:p>
        </p:txBody>
      </p:sp>
      <p:cxnSp>
        <p:nvCxnSpPr>
          <p:cNvPr id="82" name="Google Shape;82;p15"/>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76">
          <a:extLst>
            <a:ext uri="{FF2B5EF4-FFF2-40B4-BE49-F238E27FC236}">
              <a16:creationId xmlns:a16="http://schemas.microsoft.com/office/drawing/2014/main" id="{D5E67C9F-3D65-1406-2FA2-D5ED00F9F558}"/>
            </a:ext>
          </a:extLst>
        </p:cNvPr>
        <p:cNvGrpSpPr/>
        <p:nvPr/>
      </p:nvGrpSpPr>
      <p:grpSpPr>
        <a:xfrm>
          <a:off x="0" y="0"/>
          <a:ext cx="0" cy="0"/>
          <a:chOff x="0" y="0"/>
          <a:chExt cx="0" cy="0"/>
        </a:xfrm>
      </p:grpSpPr>
      <p:pic>
        <p:nvPicPr>
          <p:cNvPr id="77" name="Google Shape;77;p15" title="logoacad2@4x.png">
            <a:extLst>
              <a:ext uri="{FF2B5EF4-FFF2-40B4-BE49-F238E27FC236}">
                <a16:creationId xmlns:a16="http://schemas.microsoft.com/office/drawing/2014/main" id="{7CEB8CB4-AEE4-3741-A5EE-BB5DA91B9A15}"/>
              </a:ext>
            </a:extLst>
          </p:cNvPr>
          <p:cNvPicPr preferRelativeResize="0"/>
          <p:nvPr/>
        </p:nvPicPr>
        <p:blipFill>
          <a:blip r:embed="rId3">
            <a:alphaModFix/>
          </a:blip>
          <a:stretch>
            <a:fillRect/>
          </a:stretch>
        </p:blipFill>
        <p:spPr>
          <a:xfrm>
            <a:off x="7996951" y="228600"/>
            <a:ext cx="918448" cy="919052"/>
          </a:xfrm>
          <a:prstGeom prst="rect">
            <a:avLst/>
          </a:prstGeom>
          <a:noFill/>
          <a:ln>
            <a:noFill/>
          </a:ln>
        </p:spPr>
      </p:pic>
      <p:pic>
        <p:nvPicPr>
          <p:cNvPr id="78" name="Google Shape;78;p15" title="wwwacad@4x.png">
            <a:extLst>
              <a:ext uri="{FF2B5EF4-FFF2-40B4-BE49-F238E27FC236}">
                <a16:creationId xmlns:a16="http://schemas.microsoft.com/office/drawing/2014/main" id="{BD98E639-BE6B-CC58-6705-B022C1037CCF}"/>
              </a:ext>
            </a:extLst>
          </p:cNvPr>
          <p:cNvPicPr preferRelativeResize="0"/>
          <p:nvPr/>
        </p:nvPicPr>
        <p:blipFill>
          <a:blip r:embed="rId4">
            <a:alphaModFix/>
          </a:blip>
          <a:stretch>
            <a:fillRect/>
          </a:stretch>
        </p:blipFill>
        <p:spPr>
          <a:xfrm>
            <a:off x="7918925" y="4749775"/>
            <a:ext cx="1072674" cy="241325"/>
          </a:xfrm>
          <a:prstGeom prst="rect">
            <a:avLst/>
          </a:prstGeom>
          <a:noFill/>
          <a:ln>
            <a:noFill/>
          </a:ln>
        </p:spPr>
      </p:pic>
      <p:pic>
        <p:nvPicPr>
          <p:cNvPr id="79" name="Google Shape;79;p15" title="claimacad@4x.png">
            <a:extLst>
              <a:ext uri="{FF2B5EF4-FFF2-40B4-BE49-F238E27FC236}">
                <a16:creationId xmlns:a16="http://schemas.microsoft.com/office/drawing/2014/main" id="{96961230-C9A2-739A-BAFC-A45D3D7EF3F6}"/>
              </a:ext>
            </a:extLst>
          </p:cNvPr>
          <p:cNvPicPr preferRelativeResize="0"/>
          <p:nvPr/>
        </p:nvPicPr>
        <p:blipFill>
          <a:blip r:embed="rId5">
            <a:alphaModFix/>
          </a:blip>
          <a:stretch>
            <a:fillRect/>
          </a:stretch>
        </p:blipFill>
        <p:spPr>
          <a:xfrm>
            <a:off x="152400" y="4347966"/>
            <a:ext cx="1511276" cy="638283"/>
          </a:xfrm>
          <a:prstGeom prst="rect">
            <a:avLst/>
          </a:prstGeom>
          <a:noFill/>
          <a:ln>
            <a:noFill/>
          </a:ln>
        </p:spPr>
      </p:pic>
      <p:sp>
        <p:nvSpPr>
          <p:cNvPr id="80" name="Google Shape;80;p15">
            <a:extLst>
              <a:ext uri="{FF2B5EF4-FFF2-40B4-BE49-F238E27FC236}">
                <a16:creationId xmlns:a16="http://schemas.microsoft.com/office/drawing/2014/main" id="{8C119892-5CF7-6B1D-16BC-B681D434D7B4}"/>
              </a:ext>
            </a:extLst>
          </p:cNvPr>
          <p:cNvSpPr txBox="1"/>
          <p:nvPr/>
        </p:nvSpPr>
        <p:spPr>
          <a:xfrm>
            <a:off x="152400" y="152400"/>
            <a:ext cx="5391000" cy="9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lt1"/>
                </a:solidFill>
                <a:latin typeface="Inter"/>
                <a:ea typeface="Inter"/>
                <a:cs typeface="Inter"/>
                <a:sym typeface="Inter"/>
              </a:rPr>
              <a:t>Our mission</a:t>
            </a:r>
            <a:endParaRPr sz="2400" b="1" dirty="0">
              <a:solidFill>
                <a:schemeClr val="lt1"/>
              </a:solidFill>
              <a:latin typeface="Inter"/>
              <a:ea typeface="Inter"/>
              <a:cs typeface="Inter"/>
              <a:sym typeface="Inter"/>
            </a:endParaRPr>
          </a:p>
        </p:txBody>
      </p:sp>
      <p:sp>
        <p:nvSpPr>
          <p:cNvPr id="81" name="Google Shape;81;p15">
            <a:extLst>
              <a:ext uri="{FF2B5EF4-FFF2-40B4-BE49-F238E27FC236}">
                <a16:creationId xmlns:a16="http://schemas.microsoft.com/office/drawing/2014/main" id="{B8FD8FEE-6827-2FA4-AD65-5A995E6B8273}"/>
              </a:ext>
            </a:extLst>
          </p:cNvPr>
          <p:cNvSpPr txBox="1"/>
          <p:nvPr/>
        </p:nvSpPr>
        <p:spPr>
          <a:xfrm>
            <a:off x="0" y="429375"/>
            <a:ext cx="8915399" cy="3799317"/>
          </a:xfrm>
          <a:prstGeom prst="rect">
            <a:avLst/>
          </a:prstGeom>
          <a:noFill/>
          <a:ln>
            <a:noFill/>
          </a:ln>
        </p:spPr>
        <p:txBody>
          <a:bodyPr spcFirstLastPara="1" wrap="square" lIns="91425" tIns="91425" rIns="91425" bIns="91425" anchor="t" anchorCtr="0">
            <a:noAutofit/>
          </a:bodyPr>
          <a:lstStyle/>
          <a:p>
            <a:pPr marL="165100" lvl="0">
              <a:lnSpc>
                <a:spcPct val="115000"/>
              </a:lnSpc>
              <a:buClr>
                <a:schemeClr val="lt1"/>
              </a:buClr>
              <a:buSzPts val="1000"/>
            </a:pP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 the promotion of excellence in research throughout Europe and elsewhere into the aforesaid subjects, </a:t>
            </a: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and the dissemination throughout Europe and elsewhere of the useful results of such research, </a:t>
            </a:r>
            <a:br>
              <a:rPr lang="en-US" sz="1200" dirty="0">
                <a:solidFill>
                  <a:schemeClr val="bg1"/>
                </a:solidFill>
                <a:latin typeface="Inter" panose="02000503000000020004" pitchFamily="2" charset="0"/>
                <a:ea typeface="Inter" panose="02000503000000020004" pitchFamily="2" charset="0"/>
              </a:rPr>
            </a:b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 the promotion of the development of a European identity in scholarship and research, to conduct analyses of issues relevant to Europe and to act as a European centre for scholars, </a:t>
            </a:r>
            <a:br>
              <a:rPr lang="en-US" sz="1200" dirty="0">
                <a:solidFill>
                  <a:schemeClr val="bg1"/>
                </a:solidFill>
                <a:latin typeface="Inter" panose="02000503000000020004" pitchFamily="2" charset="0"/>
                <a:ea typeface="Inter" panose="02000503000000020004" pitchFamily="2" charset="0"/>
              </a:rPr>
            </a:b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 the encouragement of interdisciplinary and international studies and research with particular reference to European issues, </a:t>
            </a:r>
            <a:br>
              <a:rPr lang="en-US" sz="1200" dirty="0">
                <a:solidFill>
                  <a:schemeClr val="bg1"/>
                </a:solidFill>
                <a:latin typeface="Inter" panose="02000503000000020004" pitchFamily="2" charset="0"/>
                <a:ea typeface="Inter" panose="02000503000000020004" pitchFamily="2" charset="0"/>
              </a:rPr>
            </a:b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 the provision of independent advice on matters of scholarly interest or concern to legislatures, governments, universities, the communications media, and to professional, industrial and commercial organisations in Europe,</a:t>
            </a:r>
          </a:p>
          <a:p>
            <a:pPr marL="165100" lvl="0">
              <a:lnSpc>
                <a:spcPct val="115000"/>
              </a:lnSpc>
              <a:buClr>
                <a:schemeClr val="lt1"/>
              </a:buClr>
              <a:buSzPts val="1000"/>
            </a:pP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 ↘ the encouragement of collaboration between scholars and centres of scholarship in Europe and the promotion of collaboration in education and training, </a:t>
            </a:r>
          </a:p>
          <a:p>
            <a:pPr marL="165100" lvl="0">
              <a:lnSpc>
                <a:spcPct val="115000"/>
              </a:lnSpc>
              <a:buClr>
                <a:schemeClr val="lt1"/>
              </a:buClr>
              <a:buSzPts val="1000"/>
            </a:pP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 the organisation and support for conferences, congresses, exhibitions, meetings, lectures, seminars and training courses as the Academy decides.</a:t>
            </a:r>
            <a:endParaRPr lang="en-US" sz="1200" dirty="0">
              <a:solidFill>
                <a:schemeClr val="bg1"/>
              </a:solidFill>
              <a:latin typeface="Inter" panose="02000503000000020004" pitchFamily="2" charset="0"/>
              <a:ea typeface="Inter" panose="02000503000000020004" pitchFamily="2" charset="0"/>
              <a:cs typeface="Inter"/>
              <a:sym typeface="Inter"/>
            </a:endParaRPr>
          </a:p>
          <a:p>
            <a:pPr marL="165100" lvl="0">
              <a:lnSpc>
                <a:spcPct val="115000"/>
              </a:lnSpc>
              <a:buClr>
                <a:schemeClr val="lt1"/>
              </a:buClr>
              <a:buSzPts val="1000"/>
            </a:pPr>
            <a:endParaRPr lang="en-US" sz="1200" dirty="0">
              <a:solidFill>
                <a:schemeClr val="bg1"/>
              </a:solidFill>
              <a:latin typeface="Inter" panose="02000503000000020004" pitchFamily="2" charset="0"/>
              <a:ea typeface="Inter" panose="02000503000000020004" pitchFamily="2" charset="0"/>
            </a:endParaRPr>
          </a:p>
        </p:txBody>
      </p:sp>
      <p:cxnSp>
        <p:nvCxnSpPr>
          <p:cNvPr id="82" name="Google Shape;82;p15">
            <a:extLst>
              <a:ext uri="{FF2B5EF4-FFF2-40B4-BE49-F238E27FC236}">
                <a16:creationId xmlns:a16="http://schemas.microsoft.com/office/drawing/2014/main" id="{D9F9EB07-477B-FA7B-7EB8-E8DE088F3213}"/>
              </a:ext>
            </a:extLst>
          </p:cNvPr>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spTree>
    <p:extLst>
      <p:ext uri="{BB962C8B-B14F-4D97-AF65-F5344CB8AC3E}">
        <p14:creationId xmlns:p14="http://schemas.microsoft.com/office/powerpoint/2010/main" val="380635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76">
          <a:extLst>
            <a:ext uri="{FF2B5EF4-FFF2-40B4-BE49-F238E27FC236}">
              <a16:creationId xmlns:a16="http://schemas.microsoft.com/office/drawing/2014/main" id="{C010FCD6-2D39-5051-C83C-6269663785D6}"/>
            </a:ext>
          </a:extLst>
        </p:cNvPr>
        <p:cNvGrpSpPr/>
        <p:nvPr/>
      </p:nvGrpSpPr>
      <p:grpSpPr>
        <a:xfrm>
          <a:off x="0" y="0"/>
          <a:ext cx="0" cy="0"/>
          <a:chOff x="0" y="0"/>
          <a:chExt cx="0" cy="0"/>
        </a:xfrm>
      </p:grpSpPr>
      <p:pic>
        <p:nvPicPr>
          <p:cNvPr id="77" name="Google Shape;77;p15" title="logoacad2@4x.png">
            <a:extLst>
              <a:ext uri="{FF2B5EF4-FFF2-40B4-BE49-F238E27FC236}">
                <a16:creationId xmlns:a16="http://schemas.microsoft.com/office/drawing/2014/main" id="{E2A8FF76-517B-A935-040C-BD791578E87C}"/>
              </a:ext>
            </a:extLst>
          </p:cNvPr>
          <p:cNvPicPr preferRelativeResize="0"/>
          <p:nvPr/>
        </p:nvPicPr>
        <p:blipFill>
          <a:blip r:embed="rId3">
            <a:alphaModFix/>
          </a:blip>
          <a:stretch>
            <a:fillRect/>
          </a:stretch>
        </p:blipFill>
        <p:spPr>
          <a:xfrm>
            <a:off x="7996951" y="228600"/>
            <a:ext cx="918448" cy="919052"/>
          </a:xfrm>
          <a:prstGeom prst="rect">
            <a:avLst/>
          </a:prstGeom>
          <a:noFill/>
          <a:ln>
            <a:noFill/>
          </a:ln>
        </p:spPr>
      </p:pic>
      <p:pic>
        <p:nvPicPr>
          <p:cNvPr id="78" name="Google Shape;78;p15" title="wwwacad@4x.png">
            <a:extLst>
              <a:ext uri="{FF2B5EF4-FFF2-40B4-BE49-F238E27FC236}">
                <a16:creationId xmlns:a16="http://schemas.microsoft.com/office/drawing/2014/main" id="{26622908-674D-6157-5164-52CEDB3B82F5}"/>
              </a:ext>
            </a:extLst>
          </p:cNvPr>
          <p:cNvPicPr preferRelativeResize="0"/>
          <p:nvPr/>
        </p:nvPicPr>
        <p:blipFill>
          <a:blip r:embed="rId4">
            <a:alphaModFix/>
          </a:blip>
          <a:stretch>
            <a:fillRect/>
          </a:stretch>
        </p:blipFill>
        <p:spPr>
          <a:xfrm>
            <a:off x="7918925" y="4749775"/>
            <a:ext cx="1072674" cy="241325"/>
          </a:xfrm>
          <a:prstGeom prst="rect">
            <a:avLst/>
          </a:prstGeom>
          <a:noFill/>
          <a:ln>
            <a:noFill/>
          </a:ln>
        </p:spPr>
      </p:pic>
      <p:pic>
        <p:nvPicPr>
          <p:cNvPr id="79" name="Google Shape;79;p15" title="claimacad@4x.png">
            <a:extLst>
              <a:ext uri="{FF2B5EF4-FFF2-40B4-BE49-F238E27FC236}">
                <a16:creationId xmlns:a16="http://schemas.microsoft.com/office/drawing/2014/main" id="{DE8E0A92-6F6E-A3EE-397E-C4A1716649E1}"/>
              </a:ext>
            </a:extLst>
          </p:cNvPr>
          <p:cNvPicPr preferRelativeResize="0"/>
          <p:nvPr/>
        </p:nvPicPr>
        <p:blipFill>
          <a:blip r:embed="rId5">
            <a:alphaModFix/>
          </a:blip>
          <a:stretch>
            <a:fillRect/>
          </a:stretch>
        </p:blipFill>
        <p:spPr>
          <a:xfrm>
            <a:off x="152400" y="4347966"/>
            <a:ext cx="1511276" cy="638283"/>
          </a:xfrm>
          <a:prstGeom prst="rect">
            <a:avLst/>
          </a:prstGeom>
          <a:noFill/>
          <a:ln>
            <a:noFill/>
          </a:ln>
        </p:spPr>
      </p:pic>
      <p:sp>
        <p:nvSpPr>
          <p:cNvPr id="80" name="Google Shape;80;p15">
            <a:extLst>
              <a:ext uri="{FF2B5EF4-FFF2-40B4-BE49-F238E27FC236}">
                <a16:creationId xmlns:a16="http://schemas.microsoft.com/office/drawing/2014/main" id="{27393F7F-6DC5-E2A6-EEF3-401647939C1A}"/>
              </a:ext>
            </a:extLst>
          </p:cNvPr>
          <p:cNvSpPr txBox="1"/>
          <p:nvPr/>
        </p:nvSpPr>
        <p:spPr>
          <a:xfrm>
            <a:off x="152400" y="153406"/>
            <a:ext cx="5391000" cy="918900"/>
          </a:xfrm>
          <a:prstGeom prst="rect">
            <a:avLst/>
          </a:prstGeom>
          <a:noFill/>
          <a:ln>
            <a:noFill/>
          </a:ln>
        </p:spPr>
        <p:txBody>
          <a:bodyPr spcFirstLastPara="1" wrap="square" lIns="91425" tIns="91425" rIns="91425" bIns="91425" anchor="t" anchorCtr="0">
            <a:noAutofit/>
          </a:bodyPr>
          <a:lstStyle/>
          <a:p>
            <a:pPr lvl="0"/>
            <a:r>
              <a:rPr lang="en-GB" sz="2400" dirty="0">
                <a:solidFill>
                  <a:schemeClr val="bg1"/>
                </a:solidFill>
                <a:latin typeface="Inter" panose="02000503000000020004" pitchFamily="2" charset="0"/>
                <a:ea typeface="Inter" panose="02000503000000020004" pitchFamily="2" charset="0"/>
              </a:rPr>
              <a:t>Strategic Plan Priorities</a:t>
            </a:r>
            <a:endParaRPr sz="2400" b="1" dirty="0">
              <a:solidFill>
                <a:schemeClr val="bg1"/>
              </a:solidFill>
              <a:latin typeface="Inter" panose="02000503000000020004" pitchFamily="2" charset="0"/>
              <a:ea typeface="Inter" panose="02000503000000020004" pitchFamily="2" charset="0"/>
              <a:cs typeface="Inter"/>
              <a:sym typeface="Inter"/>
            </a:endParaRPr>
          </a:p>
        </p:txBody>
      </p:sp>
      <p:sp>
        <p:nvSpPr>
          <p:cNvPr id="81" name="Google Shape;81;p15">
            <a:extLst>
              <a:ext uri="{FF2B5EF4-FFF2-40B4-BE49-F238E27FC236}">
                <a16:creationId xmlns:a16="http://schemas.microsoft.com/office/drawing/2014/main" id="{97D6D410-9375-4E7B-B4B7-BB27926DBD89}"/>
              </a:ext>
            </a:extLst>
          </p:cNvPr>
          <p:cNvSpPr txBox="1"/>
          <p:nvPr/>
        </p:nvSpPr>
        <p:spPr>
          <a:xfrm>
            <a:off x="257424" y="1496550"/>
            <a:ext cx="8629152" cy="2150400"/>
          </a:xfrm>
          <a:prstGeom prst="rect">
            <a:avLst/>
          </a:prstGeom>
          <a:noFill/>
          <a:ln>
            <a:noFill/>
          </a:ln>
        </p:spPr>
        <p:txBody>
          <a:bodyPr spcFirstLastPara="1" wrap="square" lIns="91425" tIns="91425" rIns="91425" bIns="91425" anchor="t" anchorCtr="0">
            <a:noAutofit/>
          </a:bodyPr>
          <a:lstStyle/>
          <a:p>
            <a:pPr marL="393700" lvl="0" indent="-228600">
              <a:lnSpc>
                <a:spcPct val="115000"/>
              </a:lnSpc>
              <a:buClr>
                <a:schemeClr val="lt1"/>
              </a:buClr>
              <a:buSzPts val="1000"/>
              <a:buAutoNum type="arabicPeriod"/>
            </a:pPr>
            <a:r>
              <a:rPr lang="en-US" sz="1200" dirty="0">
                <a:solidFill>
                  <a:schemeClr val="bg1"/>
                </a:solidFill>
                <a:latin typeface="Inter" panose="02000503000000020004" pitchFamily="2" charset="0"/>
                <a:ea typeface="Inter" panose="02000503000000020004" pitchFamily="2" charset="0"/>
              </a:rPr>
              <a:t>to recognise and support the development of individual scholarship and scholars,</a:t>
            </a:r>
            <a:br>
              <a:rPr lang="en-US" sz="1200" dirty="0">
                <a:solidFill>
                  <a:schemeClr val="bg1"/>
                </a:solidFill>
                <a:latin typeface="Inter" panose="02000503000000020004" pitchFamily="2" charset="0"/>
                <a:ea typeface="Inter" panose="02000503000000020004" pitchFamily="2" charset="0"/>
              </a:rPr>
            </a:br>
            <a:endParaRPr lang="en-US" sz="1200" dirty="0">
              <a:solidFill>
                <a:schemeClr val="bg1"/>
              </a:solidFill>
              <a:latin typeface="Inter" panose="02000503000000020004" pitchFamily="2" charset="0"/>
              <a:ea typeface="Inter" panose="02000503000000020004" pitchFamily="2" charset="0"/>
            </a:endParaRPr>
          </a:p>
          <a:p>
            <a:pPr marL="393700" lvl="0" indent="-228600">
              <a:lnSpc>
                <a:spcPct val="115000"/>
              </a:lnSpc>
              <a:buClr>
                <a:schemeClr val="lt1"/>
              </a:buClr>
              <a:buSzPts val="1000"/>
              <a:buAutoNum type="arabicPeriod"/>
            </a:pPr>
            <a:r>
              <a:rPr lang="en-US" sz="1200" dirty="0">
                <a:solidFill>
                  <a:schemeClr val="bg1"/>
                </a:solidFill>
                <a:latin typeface="Inter" panose="02000503000000020004" pitchFamily="2" charset="0"/>
                <a:ea typeface="Inter" panose="02000503000000020004" pitchFamily="2" charset="0"/>
              </a:rPr>
              <a:t>to deliver collective and independent excellence in expertise and activity, </a:t>
            </a:r>
          </a:p>
          <a:p>
            <a:pPr marL="393700" lvl="0" indent="-228600">
              <a:lnSpc>
                <a:spcPct val="115000"/>
              </a:lnSpc>
              <a:buClr>
                <a:schemeClr val="lt1"/>
              </a:buClr>
              <a:buSzPts val="1000"/>
              <a:buAutoNum type="arabicPeriod"/>
            </a:pPr>
            <a:endParaRPr lang="en-US" sz="1200" dirty="0">
              <a:solidFill>
                <a:schemeClr val="bg1"/>
              </a:solidFill>
              <a:latin typeface="Inter" panose="02000503000000020004" pitchFamily="2" charset="0"/>
              <a:ea typeface="Inter" panose="02000503000000020004" pitchFamily="2" charset="0"/>
            </a:endParaRPr>
          </a:p>
          <a:p>
            <a:pPr marL="393700" lvl="0" indent="-228600">
              <a:lnSpc>
                <a:spcPct val="115000"/>
              </a:lnSpc>
              <a:buClr>
                <a:schemeClr val="lt1"/>
              </a:buClr>
              <a:buSzPts val="1000"/>
              <a:buAutoNum type="arabicPeriod"/>
            </a:pPr>
            <a:r>
              <a:rPr lang="en-US" sz="1200" dirty="0">
                <a:solidFill>
                  <a:schemeClr val="bg1"/>
                </a:solidFill>
                <a:latin typeface="Inter" panose="02000503000000020004" pitchFamily="2" charset="0"/>
                <a:ea typeface="Inter" panose="02000503000000020004" pitchFamily="2" charset="0"/>
              </a:rPr>
              <a:t>to create beneficial collaborations and partnerships, </a:t>
            </a:r>
          </a:p>
          <a:p>
            <a:pPr marL="393700" lvl="0" indent="-228600">
              <a:lnSpc>
                <a:spcPct val="115000"/>
              </a:lnSpc>
              <a:buClr>
                <a:schemeClr val="lt1"/>
              </a:buClr>
              <a:buSzPts val="1000"/>
              <a:buAutoNum type="arabicPeriod"/>
            </a:pPr>
            <a:endParaRPr lang="en-US" sz="1200" dirty="0">
              <a:solidFill>
                <a:schemeClr val="bg1"/>
              </a:solidFill>
              <a:latin typeface="Inter" panose="02000503000000020004" pitchFamily="2" charset="0"/>
              <a:ea typeface="Inter" panose="02000503000000020004" pitchFamily="2" charset="0"/>
            </a:endParaRPr>
          </a:p>
          <a:p>
            <a:pPr marL="393700" lvl="0" indent="-228600">
              <a:lnSpc>
                <a:spcPct val="115000"/>
              </a:lnSpc>
              <a:buClr>
                <a:schemeClr val="lt1"/>
              </a:buClr>
              <a:buSzPts val="1000"/>
              <a:buAutoNum type="arabicPeriod"/>
            </a:pPr>
            <a:r>
              <a:rPr lang="en-US" sz="1200" dirty="0">
                <a:solidFill>
                  <a:schemeClr val="bg1"/>
                </a:solidFill>
                <a:latin typeface="Inter" panose="02000503000000020004" pitchFamily="2" charset="0"/>
                <a:ea typeface="Inter" panose="02000503000000020004" pitchFamily="2" charset="0"/>
              </a:rPr>
              <a:t>to improve visibility, impact and trust, </a:t>
            </a:r>
          </a:p>
          <a:p>
            <a:pPr marL="393700" lvl="0" indent="-228600">
              <a:lnSpc>
                <a:spcPct val="115000"/>
              </a:lnSpc>
              <a:buClr>
                <a:schemeClr val="lt1"/>
              </a:buClr>
              <a:buSzPts val="1000"/>
              <a:buAutoNum type="arabicPeriod"/>
            </a:pPr>
            <a:endParaRPr lang="en-US" sz="1200" dirty="0">
              <a:solidFill>
                <a:schemeClr val="bg1"/>
              </a:solidFill>
              <a:latin typeface="Inter" panose="02000503000000020004" pitchFamily="2" charset="0"/>
              <a:ea typeface="Inter" panose="02000503000000020004" pitchFamily="2" charset="0"/>
            </a:endParaRPr>
          </a:p>
          <a:p>
            <a:pPr marL="393700" lvl="0" indent="-228600">
              <a:lnSpc>
                <a:spcPct val="115000"/>
              </a:lnSpc>
              <a:buClr>
                <a:schemeClr val="lt1"/>
              </a:buClr>
              <a:buSzPts val="1000"/>
              <a:buAutoNum type="arabicPeriod"/>
            </a:pPr>
            <a:r>
              <a:rPr lang="en-US" sz="1200" dirty="0">
                <a:solidFill>
                  <a:schemeClr val="bg1"/>
                </a:solidFill>
                <a:latin typeface="Inter" panose="02000503000000020004" pitchFamily="2" charset="0"/>
                <a:ea typeface="Inter" panose="02000503000000020004" pitchFamily="2" charset="0"/>
              </a:rPr>
              <a:t>to broaden the support base.</a:t>
            </a:r>
          </a:p>
        </p:txBody>
      </p:sp>
      <p:cxnSp>
        <p:nvCxnSpPr>
          <p:cNvPr id="82" name="Google Shape;82;p15">
            <a:extLst>
              <a:ext uri="{FF2B5EF4-FFF2-40B4-BE49-F238E27FC236}">
                <a16:creationId xmlns:a16="http://schemas.microsoft.com/office/drawing/2014/main" id="{6D3A0597-0074-79CF-E750-7FE57A477222}"/>
              </a:ext>
            </a:extLst>
          </p:cNvPr>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spTree>
    <p:extLst>
      <p:ext uri="{BB962C8B-B14F-4D97-AF65-F5344CB8AC3E}">
        <p14:creationId xmlns:p14="http://schemas.microsoft.com/office/powerpoint/2010/main" val="363595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09"/>
        <p:cNvGrpSpPr/>
        <p:nvPr/>
      </p:nvGrpSpPr>
      <p:grpSpPr>
        <a:xfrm>
          <a:off x="0" y="0"/>
          <a:ext cx="0" cy="0"/>
          <a:chOff x="0" y="0"/>
          <a:chExt cx="0" cy="0"/>
        </a:xfrm>
      </p:grpSpPr>
      <p:pic>
        <p:nvPicPr>
          <p:cNvPr id="110" name="Google Shape;110;p18" title="wwwacad@4x.png"/>
          <p:cNvPicPr preferRelativeResize="0"/>
          <p:nvPr/>
        </p:nvPicPr>
        <p:blipFill>
          <a:blip r:embed="rId3">
            <a:alphaModFix/>
          </a:blip>
          <a:stretch>
            <a:fillRect/>
          </a:stretch>
        </p:blipFill>
        <p:spPr>
          <a:xfrm>
            <a:off x="7918925" y="4749775"/>
            <a:ext cx="1072674" cy="241325"/>
          </a:xfrm>
          <a:prstGeom prst="rect">
            <a:avLst/>
          </a:prstGeom>
          <a:noFill/>
          <a:ln>
            <a:noFill/>
          </a:ln>
        </p:spPr>
      </p:pic>
      <p:sp>
        <p:nvSpPr>
          <p:cNvPr id="111" name="Google Shape;111;p18"/>
          <p:cNvSpPr txBox="1"/>
          <p:nvPr/>
        </p:nvSpPr>
        <p:spPr>
          <a:xfrm>
            <a:off x="152400" y="152400"/>
            <a:ext cx="5391000" cy="9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1A2B4A"/>
                </a:solidFill>
                <a:latin typeface="Inter"/>
                <a:ea typeface="Inter"/>
                <a:cs typeface="Inter"/>
                <a:sym typeface="Inter"/>
              </a:rPr>
              <a:t>Our Members</a:t>
            </a:r>
            <a:endParaRPr sz="2400" b="1" dirty="0">
              <a:solidFill>
                <a:srgbClr val="1A2B4A"/>
              </a:solidFill>
              <a:latin typeface="Inter"/>
              <a:ea typeface="Inter"/>
              <a:cs typeface="Inter"/>
              <a:sym typeface="Inter"/>
            </a:endParaRPr>
          </a:p>
        </p:txBody>
      </p:sp>
      <p:sp>
        <p:nvSpPr>
          <p:cNvPr id="112" name="Google Shape;112;p18"/>
          <p:cNvSpPr txBox="1"/>
          <p:nvPr/>
        </p:nvSpPr>
        <p:spPr>
          <a:xfrm>
            <a:off x="263718" y="685673"/>
            <a:ext cx="4119900" cy="2933517"/>
          </a:xfrm>
          <a:prstGeom prst="rect">
            <a:avLst/>
          </a:prstGeom>
          <a:noFill/>
          <a:ln>
            <a:noFill/>
          </a:ln>
        </p:spPr>
        <p:txBody>
          <a:bodyPr spcFirstLastPara="1" wrap="square" lIns="91425" tIns="91425" rIns="91425" bIns="91425" anchor="t" anchorCtr="0">
            <a:noAutofit/>
          </a:bodyPr>
          <a:lstStyle/>
          <a:p>
            <a:r>
              <a:rPr lang="en-US" sz="1100" b="1" dirty="0">
                <a:solidFill>
                  <a:srgbClr val="1A2B4A"/>
                </a:solidFill>
                <a:latin typeface="Inter" panose="02000503000000020004" pitchFamily="2" charset="0"/>
                <a:ea typeface="Inter" panose="02000503000000020004" pitchFamily="2" charset="0"/>
              </a:rPr>
              <a:t>Members in 2025, including new MAEs</a:t>
            </a:r>
          </a:p>
          <a:p>
            <a:pPr marL="257175" indent="-257175">
              <a:buFont typeface="Arial" panose="020B0604020202020204" pitchFamily="34" charset="0"/>
              <a:buChar char="•"/>
            </a:pPr>
            <a:r>
              <a:rPr lang="fi-FI" sz="1100" dirty="0">
                <a:solidFill>
                  <a:srgbClr val="1A2B4A"/>
                </a:solidFill>
                <a:latin typeface="Inter" panose="02000503000000020004" pitchFamily="2" charset="0"/>
                <a:ea typeface="Inter" panose="02000503000000020004" pitchFamily="2" charset="0"/>
              </a:rPr>
              <a:t>5854 </a:t>
            </a:r>
          </a:p>
          <a:p>
            <a:pPr marL="257175" indent="-257175">
              <a:buFont typeface="Arial" panose="020B0604020202020204" pitchFamily="34" charset="0"/>
              <a:buChar char="•"/>
            </a:pPr>
            <a:endParaRPr lang="en-US" sz="1100" dirty="0">
              <a:solidFill>
                <a:srgbClr val="1A2B4A"/>
              </a:solidFill>
              <a:latin typeface="Inter" panose="02000503000000020004" pitchFamily="2" charset="0"/>
              <a:ea typeface="Inter" panose="02000503000000020004" pitchFamily="2" charset="0"/>
            </a:endParaRPr>
          </a:p>
          <a:p>
            <a:r>
              <a:rPr lang="en-US" sz="1100" b="1" dirty="0">
                <a:solidFill>
                  <a:srgbClr val="1A2B4A"/>
                </a:solidFill>
                <a:latin typeface="Inter" panose="02000503000000020004" pitchFamily="2" charset="0"/>
                <a:ea typeface="Inter" panose="02000503000000020004" pitchFamily="2" charset="0"/>
              </a:rPr>
              <a:t>MAEs represent European scholars’ elite, </a:t>
            </a:r>
            <a:r>
              <a:rPr lang="en-US" sz="1100" dirty="0">
                <a:solidFill>
                  <a:srgbClr val="1A2B4A"/>
                </a:solidFill>
                <a:latin typeface="Inter" panose="02000503000000020004" pitchFamily="2" charset="0"/>
                <a:ea typeface="Inter" panose="02000503000000020004" pitchFamily="2" charset="0"/>
              </a:rPr>
              <a:t>since 2022 e.g.</a:t>
            </a:r>
          </a:p>
          <a:p>
            <a:pPr marL="214313" indent="-214313">
              <a:buFont typeface="Arial" panose="020B0604020202020204" pitchFamily="34" charset="0"/>
              <a:buChar char="•"/>
            </a:pPr>
            <a:r>
              <a:rPr lang="en-US" sz="1100" dirty="0">
                <a:solidFill>
                  <a:srgbClr val="1A2B4A"/>
                </a:solidFill>
                <a:latin typeface="Inter" panose="02000503000000020004" pitchFamily="2" charset="0"/>
                <a:ea typeface="Inter" panose="02000503000000020004" pitchFamily="2" charset="0"/>
              </a:rPr>
              <a:t>7 Nobel Prizes, 3 Fields Medals, 5 Balzan Prizes, 4 L’Oréal-UNESCO For Women in Science Prizes, 4 Wolf Prizes</a:t>
            </a:r>
          </a:p>
          <a:p>
            <a:pPr marL="257175" indent="-257175">
              <a:buFont typeface="Arial" panose="020B0604020202020204" pitchFamily="34" charset="0"/>
              <a:buChar char="•"/>
            </a:pPr>
            <a:r>
              <a:rPr lang="en-US" sz="1100" dirty="0">
                <a:solidFill>
                  <a:srgbClr val="1A2B4A"/>
                </a:solidFill>
                <a:latin typeface="Inter" panose="02000503000000020004" pitchFamily="2" charset="0"/>
                <a:ea typeface="Inter" panose="02000503000000020004" pitchFamily="2" charset="0"/>
              </a:rPr>
              <a:t>All in all 88 Nobel Laureates</a:t>
            </a:r>
          </a:p>
          <a:p>
            <a:pPr marL="257175" indent="-257175">
              <a:buFont typeface="Arial" panose="020B0604020202020204" pitchFamily="34" charset="0"/>
              <a:buChar char="•"/>
            </a:pPr>
            <a:endParaRPr lang="en-US" sz="1100" dirty="0">
              <a:solidFill>
                <a:srgbClr val="1A2B4A"/>
              </a:solidFill>
              <a:latin typeface="Inter" panose="02000503000000020004" pitchFamily="2" charset="0"/>
              <a:ea typeface="Inter" panose="02000503000000020004" pitchFamily="2" charset="0"/>
            </a:endParaRPr>
          </a:p>
          <a:p>
            <a:r>
              <a:rPr lang="en-US" sz="1100" b="1" dirty="0">
                <a:solidFill>
                  <a:srgbClr val="1A2B4A"/>
                </a:solidFill>
                <a:latin typeface="Inter" panose="02000503000000020004" pitchFamily="2" charset="0"/>
                <a:ea typeface="Inter" panose="02000503000000020004" pitchFamily="2" charset="0"/>
              </a:rPr>
              <a:t>Diversity growing very slowly</a:t>
            </a:r>
          </a:p>
          <a:p>
            <a:pPr marL="257175" indent="-257175">
              <a:buFont typeface="Arial" panose="020B0604020202020204" pitchFamily="34" charset="0"/>
              <a:buChar char="•"/>
            </a:pPr>
            <a:r>
              <a:rPr lang="en-US" sz="1100" dirty="0">
                <a:solidFill>
                  <a:srgbClr val="1A2B4A"/>
                </a:solidFill>
                <a:latin typeface="Inter" panose="02000503000000020004" pitchFamily="2" charset="0"/>
                <a:ea typeface="Inter" panose="02000503000000020004" pitchFamily="2" charset="0"/>
              </a:rPr>
              <a:t>Women: 20,1% (last year 19,7%) – in 1988 18% </a:t>
            </a:r>
          </a:p>
          <a:p>
            <a:pPr marL="257175" indent="-257175">
              <a:buFont typeface="Arial" panose="020B0604020202020204" pitchFamily="34" charset="0"/>
              <a:buChar char="•"/>
            </a:pPr>
            <a:r>
              <a:rPr lang="en-US" sz="1100" dirty="0">
                <a:solidFill>
                  <a:srgbClr val="1A2B4A"/>
                </a:solidFill>
                <a:latin typeface="Inter" panose="02000503000000020004" pitchFamily="2" charset="0"/>
                <a:ea typeface="Inter" panose="02000503000000020004" pitchFamily="2" charset="0"/>
              </a:rPr>
              <a:t>Career age: 58% have reached retirement age, 15 under 40</a:t>
            </a:r>
          </a:p>
          <a:p>
            <a:endParaRPr lang="en-US" sz="1100" dirty="0">
              <a:solidFill>
                <a:srgbClr val="1A2B4A"/>
              </a:solidFill>
              <a:latin typeface="Inter" panose="02000503000000020004" pitchFamily="2" charset="0"/>
              <a:ea typeface="Inter" panose="02000503000000020004" pitchFamily="2" charset="0"/>
            </a:endParaRPr>
          </a:p>
          <a:p>
            <a:r>
              <a:rPr lang="en-US" sz="1100" b="1" dirty="0">
                <a:solidFill>
                  <a:srgbClr val="1A2B4A"/>
                </a:solidFill>
                <a:latin typeface="Inter" panose="02000503000000020004" pitchFamily="2" charset="0"/>
                <a:ea typeface="Inter" panose="02000503000000020004" pitchFamily="2" charset="0"/>
              </a:rPr>
              <a:t>MAE criteria up-dated for next Call according to </a:t>
            </a:r>
            <a:r>
              <a:rPr lang="en-US" sz="1100" b="1" dirty="0" err="1">
                <a:solidFill>
                  <a:srgbClr val="1A2B4A"/>
                </a:solidFill>
                <a:latin typeface="Inter" panose="02000503000000020004" pitchFamily="2" charset="0"/>
                <a:ea typeface="Inter" panose="02000503000000020004" pitchFamily="2" charset="0"/>
              </a:rPr>
              <a:t>CoARA</a:t>
            </a:r>
            <a:r>
              <a:rPr lang="en-US" sz="1100" b="1" dirty="0">
                <a:solidFill>
                  <a:srgbClr val="1A2B4A"/>
                </a:solidFill>
                <a:latin typeface="Inter" panose="02000503000000020004" pitchFamily="2" charset="0"/>
                <a:ea typeface="Inter" panose="02000503000000020004" pitchFamily="2" charset="0"/>
              </a:rPr>
              <a:t> principles </a:t>
            </a:r>
          </a:p>
          <a:p>
            <a:pPr marL="214313" indent="-214313">
              <a:buFont typeface="Arial" panose="020B0604020202020204" pitchFamily="34" charset="0"/>
              <a:buChar char="•"/>
            </a:pPr>
            <a:r>
              <a:rPr lang="en-US" sz="1100" dirty="0">
                <a:solidFill>
                  <a:srgbClr val="1A2B4A"/>
                </a:solidFill>
                <a:latin typeface="Inter" panose="02000503000000020004" pitchFamily="2" charset="0"/>
                <a:ea typeface="Inter" panose="02000503000000020004" pitchFamily="2" charset="0"/>
              </a:rPr>
              <a:t>Towards qualitative indicators (e.g. significance of research question &amp; scientific impact)</a:t>
            </a:r>
          </a:p>
          <a:p>
            <a:pPr marL="214313" indent="-214313">
              <a:buFont typeface="Arial" panose="020B0604020202020204" pitchFamily="34" charset="0"/>
              <a:buChar char="•"/>
            </a:pPr>
            <a:r>
              <a:rPr lang="en-US" sz="1100" dirty="0">
                <a:solidFill>
                  <a:srgbClr val="1A2B4A"/>
                </a:solidFill>
                <a:latin typeface="Inter" panose="02000503000000020004" pitchFamily="2" charset="0"/>
                <a:ea typeface="Inter" panose="02000503000000020004" pitchFamily="2" charset="0"/>
              </a:rPr>
              <a:t>Responsible use of quantitative indicators (e.g. number of publications, IF, H-index &amp; funding)</a:t>
            </a:r>
          </a:p>
          <a:p>
            <a:r>
              <a:rPr lang="en-US" sz="1050" dirty="0">
                <a:solidFill>
                  <a:srgbClr val="FF0000"/>
                </a:solidFill>
              </a:rPr>
              <a:t>	</a:t>
            </a:r>
            <a:endParaRPr sz="1000" dirty="0">
              <a:solidFill>
                <a:srgbClr val="FF0000"/>
              </a:solidFill>
              <a:latin typeface="Inter"/>
              <a:ea typeface="Inter"/>
              <a:cs typeface="Inter"/>
              <a:sym typeface="Inter"/>
            </a:endParaRPr>
          </a:p>
        </p:txBody>
      </p:sp>
      <p:cxnSp>
        <p:nvCxnSpPr>
          <p:cNvPr id="114" name="Google Shape;114;p18"/>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pic>
        <p:nvPicPr>
          <p:cNvPr id="115" name="Google Shape;115;p18" title="acadclaim2@4x.png"/>
          <p:cNvPicPr preferRelativeResize="0"/>
          <p:nvPr/>
        </p:nvPicPr>
        <p:blipFill rotWithShape="1">
          <a:blip r:embed="rId4">
            <a:alphaModFix/>
          </a:blip>
          <a:srcRect/>
          <a:stretch/>
        </p:blipFill>
        <p:spPr>
          <a:xfrm>
            <a:off x="152400" y="4347966"/>
            <a:ext cx="1511276" cy="638283"/>
          </a:xfrm>
          <a:prstGeom prst="rect">
            <a:avLst/>
          </a:prstGeom>
          <a:noFill/>
          <a:ln>
            <a:noFill/>
          </a:ln>
        </p:spPr>
      </p:pic>
      <p:pic>
        <p:nvPicPr>
          <p:cNvPr id="116" name="Google Shape;116;p18" title="logoacad@4x.png"/>
          <p:cNvPicPr preferRelativeResize="0"/>
          <p:nvPr/>
        </p:nvPicPr>
        <p:blipFill>
          <a:blip r:embed="rId5">
            <a:alphaModFix/>
          </a:blip>
          <a:stretch>
            <a:fillRect/>
          </a:stretch>
        </p:blipFill>
        <p:spPr>
          <a:xfrm>
            <a:off x="7918925" y="149336"/>
            <a:ext cx="1072675" cy="1072675"/>
          </a:xfrm>
          <a:prstGeom prst="rect">
            <a:avLst/>
          </a:prstGeom>
          <a:noFill/>
          <a:ln>
            <a:noFill/>
          </a:ln>
        </p:spPr>
      </p:pic>
      <p:pic>
        <p:nvPicPr>
          <p:cNvPr id="3" name="Grafik 2">
            <a:extLst>
              <a:ext uri="{FF2B5EF4-FFF2-40B4-BE49-F238E27FC236}">
                <a16:creationId xmlns:a16="http://schemas.microsoft.com/office/drawing/2014/main" id="{5FD21A78-C40F-499B-9539-8B0FEBFD1942}"/>
              </a:ext>
            </a:extLst>
          </p:cNvPr>
          <p:cNvPicPr>
            <a:picLocks noChangeAspect="1"/>
          </p:cNvPicPr>
          <p:nvPr/>
        </p:nvPicPr>
        <p:blipFill>
          <a:blip r:embed="rId6"/>
          <a:stretch>
            <a:fillRect/>
          </a:stretch>
        </p:blipFill>
        <p:spPr>
          <a:xfrm>
            <a:off x="4494937" y="1397973"/>
            <a:ext cx="4385346" cy="27114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31"/>
        <p:cNvGrpSpPr/>
        <p:nvPr/>
      </p:nvGrpSpPr>
      <p:grpSpPr>
        <a:xfrm>
          <a:off x="0" y="0"/>
          <a:ext cx="0" cy="0"/>
          <a:chOff x="0" y="0"/>
          <a:chExt cx="0" cy="0"/>
        </a:xfrm>
      </p:grpSpPr>
      <p:pic>
        <p:nvPicPr>
          <p:cNvPr id="132" name="Google Shape;132;p20" title="wwwacad@4x.png"/>
          <p:cNvPicPr preferRelativeResize="0"/>
          <p:nvPr/>
        </p:nvPicPr>
        <p:blipFill>
          <a:blip r:embed="rId3">
            <a:alphaModFix/>
          </a:blip>
          <a:stretch>
            <a:fillRect/>
          </a:stretch>
        </p:blipFill>
        <p:spPr>
          <a:xfrm>
            <a:off x="7918925" y="4749775"/>
            <a:ext cx="1072674" cy="241325"/>
          </a:xfrm>
          <a:prstGeom prst="rect">
            <a:avLst/>
          </a:prstGeom>
          <a:noFill/>
          <a:ln>
            <a:noFill/>
          </a:ln>
        </p:spPr>
      </p:pic>
      <p:sp>
        <p:nvSpPr>
          <p:cNvPr id="133" name="Google Shape;133;p20"/>
          <p:cNvSpPr txBox="1"/>
          <p:nvPr/>
        </p:nvSpPr>
        <p:spPr>
          <a:xfrm>
            <a:off x="152400" y="152400"/>
            <a:ext cx="5391000" cy="9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1A2B4A"/>
                </a:solidFill>
                <a:latin typeface="Inter"/>
                <a:ea typeface="Inter"/>
                <a:cs typeface="Inter"/>
                <a:sym typeface="Inter"/>
              </a:rPr>
              <a:t>Key activities</a:t>
            </a:r>
            <a:endParaRPr sz="2400" b="1" dirty="0">
              <a:solidFill>
                <a:srgbClr val="1A2B4A"/>
              </a:solidFill>
              <a:latin typeface="Inter"/>
              <a:ea typeface="Inter"/>
              <a:cs typeface="Inter"/>
              <a:sym typeface="Inter"/>
            </a:endParaRPr>
          </a:p>
        </p:txBody>
      </p:sp>
      <p:cxnSp>
        <p:nvCxnSpPr>
          <p:cNvPr id="134" name="Google Shape;134;p20"/>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pic>
        <p:nvPicPr>
          <p:cNvPr id="137" name="Google Shape;137;p20" title="acadclaim2@4x.png"/>
          <p:cNvPicPr preferRelativeResize="0"/>
          <p:nvPr/>
        </p:nvPicPr>
        <p:blipFill rotWithShape="1">
          <a:blip r:embed="rId4">
            <a:alphaModFix/>
          </a:blip>
          <a:srcRect/>
          <a:stretch/>
        </p:blipFill>
        <p:spPr>
          <a:xfrm>
            <a:off x="152400" y="4347966"/>
            <a:ext cx="1511276" cy="638283"/>
          </a:xfrm>
          <a:prstGeom prst="rect">
            <a:avLst/>
          </a:prstGeom>
          <a:noFill/>
          <a:ln>
            <a:noFill/>
          </a:ln>
        </p:spPr>
      </p:pic>
      <p:pic>
        <p:nvPicPr>
          <p:cNvPr id="138" name="Google Shape;138;p20" title="logoacad@4x.png"/>
          <p:cNvPicPr preferRelativeResize="0"/>
          <p:nvPr/>
        </p:nvPicPr>
        <p:blipFill>
          <a:blip r:embed="rId5">
            <a:alphaModFix/>
          </a:blip>
          <a:stretch>
            <a:fillRect/>
          </a:stretch>
        </p:blipFill>
        <p:spPr>
          <a:xfrm>
            <a:off x="7918925" y="149336"/>
            <a:ext cx="1072675" cy="1072675"/>
          </a:xfrm>
          <a:prstGeom prst="rect">
            <a:avLst/>
          </a:prstGeom>
          <a:noFill/>
          <a:ln>
            <a:noFill/>
          </a:ln>
        </p:spPr>
      </p:pic>
      <p:sp>
        <p:nvSpPr>
          <p:cNvPr id="21" name="TextBox 20">
            <a:extLst>
              <a:ext uri="{FF2B5EF4-FFF2-40B4-BE49-F238E27FC236}">
                <a16:creationId xmlns:a16="http://schemas.microsoft.com/office/drawing/2014/main" id="{D24C062F-62D4-A939-082A-13C8BD68A916}"/>
              </a:ext>
            </a:extLst>
          </p:cNvPr>
          <p:cNvSpPr txBox="1"/>
          <p:nvPr/>
        </p:nvSpPr>
        <p:spPr>
          <a:xfrm>
            <a:off x="238644" y="2599013"/>
            <a:ext cx="1109266" cy="307777"/>
          </a:xfrm>
          <a:prstGeom prst="rect">
            <a:avLst/>
          </a:prstGeom>
          <a:noFill/>
        </p:spPr>
        <p:txBody>
          <a:bodyPr wrap="square" rtlCol="0">
            <a:spAutoFit/>
          </a:bodyPr>
          <a:lstStyle/>
          <a:p>
            <a:endParaRPr lang="en-GB" dirty="0"/>
          </a:p>
        </p:txBody>
      </p:sp>
      <p:sp>
        <p:nvSpPr>
          <p:cNvPr id="30" name="Rectangle 29">
            <a:extLst>
              <a:ext uri="{FF2B5EF4-FFF2-40B4-BE49-F238E27FC236}">
                <a16:creationId xmlns:a16="http://schemas.microsoft.com/office/drawing/2014/main" id="{4E872005-D8C1-EC1A-62E1-8CD2FFA0FAE7}"/>
              </a:ext>
            </a:extLst>
          </p:cNvPr>
          <p:cNvSpPr/>
          <p:nvPr/>
        </p:nvSpPr>
        <p:spPr>
          <a:xfrm>
            <a:off x="238644" y="765660"/>
            <a:ext cx="8752955" cy="3785652"/>
          </a:xfrm>
          <a:prstGeom prst="rect">
            <a:avLst/>
          </a:prstGeom>
        </p:spPr>
        <p:txBody>
          <a:bodyPr wrap="square">
            <a:spAutoFit/>
          </a:bodyPr>
          <a:lstStyle/>
          <a:p>
            <a:pPr marL="95250" marR="3810" indent="-257175">
              <a:buFont typeface="Arial" panose="020B0604020202020204" pitchFamily="34" charset="0"/>
              <a:buChar char="•"/>
              <a:tabLst>
                <a:tab pos="171926" algn="l"/>
              </a:tabLst>
            </a:pPr>
            <a:r>
              <a:rPr lang="en-GB" sz="1200" dirty="0">
                <a:solidFill>
                  <a:srgbClr val="1A2B4A"/>
                </a:solidFill>
                <a:latin typeface="Inter" panose="02000503000000020004" pitchFamily="2" charset="0"/>
                <a:ea typeface="Inter" panose="02000503000000020004" pitchFamily="2" charset="0"/>
              </a:rPr>
              <a:t>Annual Scientific Meetings </a:t>
            </a:r>
            <a:br>
              <a:rPr lang="en-GB" sz="1200" dirty="0">
                <a:solidFill>
                  <a:srgbClr val="1A2B4A"/>
                </a:solidFill>
                <a:latin typeface="Inter" panose="02000503000000020004" pitchFamily="2" charset="0"/>
                <a:ea typeface="Inter" panose="02000503000000020004" pitchFamily="2" charset="0"/>
              </a:rPr>
            </a:br>
            <a:endParaRPr lang="en-GB" sz="1200" dirty="0">
              <a:solidFill>
                <a:srgbClr val="1A2B4A"/>
              </a:solidFill>
              <a:latin typeface="Inter" panose="02000503000000020004" pitchFamily="2" charset="0"/>
              <a:ea typeface="Inter" panose="02000503000000020004" pitchFamily="2" charset="0"/>
            </a:endParaRPr>
          </a:p>
          <a:p>
            <a:pPr marL="95250" marR="3810" indent="-257175">
              <a:buFont typeface="Arial" panose="020B0604020202020204" pitchFamily="34" charset="0"/>
              <a:buChar char="•"/>
              <a:tabLst>
                <a:tab pos="171926" algn="l"/>
              </a:tabLst>
            </a:pPr>
            <a:r>
              <a:rPr lang="en-GB" sz="1200" dirty="0">
                <a:solidFill>
                  <a:srgbClr val="1A2B4A"/>
                </a:solidFill>
                <a:latin typeface="Inter" panose="02000503000000020004" pitchFamily="2" charset="0"/>
                <a:ea typeface="Inter" panose="02000503000000020004" pitchFamily="2" charset="0"/>
              </a:rPr>
              <a:t>Supporting excellence in scholarship through prizes: </a:t>
            </a:r>
            <a:br>
              <a:rPr lang="en-GB" sz="1200" dirty="0">
                <a:solidFill>
                  <a:srgbClr val="1A2B4A"/>
                </a:solidFill>
                <a:latin typeface="Inter" panose="02000503000000020004" pitchFamily="2" charset="0"/>
                <a:ea typeface="Inter" panose="02000503000000020004" pitchFamily="2" charset="0"/>
              </a:rPr>
            </a:br>
            <a:r>
              <a:rPr lang="en-GB" sz="1200" dirty="0">
                <a:solidFill>
                  <a:srgbClr val="1A2B4A"/>
                </a:solidFill>
                <a:latin typeface="Inter" panose="02000503000000020004" pitchFamily="2" charset="0"/>
                <a:ea typeface="Inter" panose="02000503000000020004" pitchFamily="2" charset="0"/>
              </a:rPr>
              <a:t>		</a:t>
            </a:r>
            <a:r>
              <a:rPr lang="en-US" sz="1200" dirty="0">
                <a:solidFill>
                  <a:srgbClr val="1A2B4A"/>
                </a:solidFill>
                <a:latin typeface="Inter" panose="02000503000000020004" pitchFamily="2" charset="0"/>
                <a:ea typeface="Inter" panose="02000503000000020004" pitchFamily="2" charset="0"/>
              </a:rPr>
              <a:t>Erasmus Lecture and Medal</a:t>
            </a:r>
          </a:p>
          <a:p>
            <a:pPr marR="3810" lvl="2">
              <a:tabLst>
                <a:tab pos="171926" algn="l"/>
              </a:tabLst>
            </a:pPr>
            <a:r>
              <a:rPr lang="en-GB" sz="1200" dirty="0">
                <a:solidFill>
                  <a:srgbClr val="1A2B4A"/>
                </a:solidFill>
                <a:latin typeface="Inter" panose="02000503000000020004" pitchFamily="2" charset="0"/>
                <a:ea typeface="Inter" panose="02000503000000020004" pitchFamily="2" charset="0"/>
              </a:rPr>
              <a:t>		Gold Award</a:t>
            </a:r>
          </a:p>
          <a:p>
            <a:pPr marR="3810" lvl="2">
              <a:tabLst>
                <a:tab pos="171926" algn="l"/>
              </a:tabLst>
            </a:pPr>
            <a:r>
              <a:rPr lang="en-GB" sz="1200" dirty="0">
                <a:solidFill>
                  <a:srgbClr val="1A2B4A"/>
                </a:solidFill>
                <a:latin typeface="Inter" panose="02000503000000020004" pitchFamily="2" charset="0"/>
                <a:ea typeface="Inter" panose="02000503000000020004" pitchFamily="2" charset="0"/>
              </a:rPr>
              <a:t>		Adam Kondorosi Prizes</a:t>
            </a:r>
          </a:p>
          <a:p>
            <a:pPr marR="3810" lvl="2">
              <a:tabLst>
                <a:tab pos="171926" algn="l"/>
              </a:tabLst>
            </a:pPr>
            <a:r>
              <a:rPr lang="en-GB" sz="1200" dirty="0">
                <a:solidFill>
                  <a:srgbClr val="1A2B4A"/>
                </a:solidFill>
                <a:latin typeface="Inter" panose="02000503000000020004" pitchFamily="2" charset="0"/>
                <a:ea typeface="Inter" panose="02000503000000020004" pitchFamily="2" charset="0"/>
              </a:rPr>
              <a:t>		Sydney Brenner Prize</a:t>
            </a:r>
          </a:p>
          <a:p>
            <a:pPr marR="3810" lvl="2">
              <a:tabLst>
                <a:tab pos="171926" algn="l"/>
              </a:tabLst>
            </a:pPr>
            <a:r>
              <a:rPr lang="en-GB" sz="1200" dirty="0">
                <a:solidFill>
                  <a:srgbClr val="1A2B4A"/>
                </a:solidFill>
                <a:latin typeface="Inter" panose="02000503000000020004" pitchFamily="2" charset="0"/>
                <a:ea typeface="Inter" panose="02000503000000020004" pitchFamily="2" charset="0"/>
              </a:rPr>
              <a:t>		Barcelona Hypatia European Science Prize</a:t>
            </a:r>
            <a:br>
              <a:rPr lang="en-GB" sz="1200" dirty="0">
                <a:solidFill>
                  <a:srgbClr val="1A2B4A"/>
                </a:solidFill>
                <a:latin typeface="Inter" panose="02000503000000020004" pitchFamily="2" charset="0"/>
                <a:ea typeface="Inter" panose="02000503000000020004" pitchFamily="2" charset="0"/>
              </a:rPr>
            </a:br>
            <a:endParaRPr lang="en-GB" sz="1200" dirty="0">
              <a:solidFill>
                <a:srgbClr val="1A2B4A"/>
              </a:solidFill>
              <a:latin typeface="Inter" panose="02000503000000020004" pitchFamily="2" charset="0"/>
              <a:ea typeface="Inter" panose="02000503000000020004" pitchFamily="2" charset="0"/>
            </a:endParaRPr>
          </a:p>
          <a:p>
            <a:pPr marL="95250" marR="3810" indent="-257175">
              <a:buFont typeface="Arial" panose="020B0604020202020204" pitchFamily="34" charset="0"/>
              <a:buChar char="•"/>
              <a:tabLst>
                <a:tab pos="171926" algn="l"/>
              </a:tabLst>
            </a:pPr>
            <a:r>
              <a:rPr lang="en-US" sz="1200" dirty="0">
                <a:solidFill>
                  <a:srgbClr val="1A2B4A"/>
                </a:solidFill>
                <a:latin typeface="Inter" panose="02000503000000020004" pitchFamily="2" charset="0"/>
                <a:ea typeface="Inter" panose="02000503000000020004" pitchFamily="2" charset="0"/>
                <a:cs typeface="Arial" panose="020B0604020202020204" pitchFamily="34" charset="0"/>
              </a:rPr>
              <a:t>Science Advice to the European Commission – SAPEA (Science Advice for Policy by European Academies). </a:t>
            </a:r>
          </a:p>
          <a:p>
            <a:pPr marR="3810">
              <a:tabLst>
                <a:tab pos="171926" algn="l"/>
              </a:tabLst>
            </a:pPr>
            <a:r>
              <a:rPr lang="en-US" sz="1200" dirty="0">
                <a:solidFill>
                  <a:srgbClr val="1A2B4A"/>
                </a:solidFill>
                <a:latin typeface="Inter" panose="02000503000000020004" pitchFamily="2" charset="0"/>
                <a:ea typeface="Inter" panose="02000503000000020004" pitchFamily="2" charset="0"/>
                <a:cs typeface="Arial" panose="020B0604020202020204" pitchFamily="34" charset="0"/>
              </a:rPr>
              <a:t>      From 2024 representing the Commission as the ‘European Academy of Sciences’ in the G-20.</a:t>
            </a:r>
          </a:p>
          <a:p>
            <a:pPr marL="95250" marR="3810" indent="-257175">
              <a:buFont typeface="Arial" panose="020B0604020202020204" pitchFamily="34" charset="0"/>
              <a:buChar char="•"/>
              <a:tabLst>
                <a:tab pos="171926" algn="l"/>
              </a:tabLst>
            </a:pPr>
            <a:endParaRPr lang="en-US" sz="1200" dirty="0">
              <a:solidFill>
                <a:srgbClr val="1A2B4A"/>
              </a:solidFill>
              <a:latin typeface="Inter" panose="02000503000000020004" pitchFamily="2" charset="0"/>
              <a:ea typeface="Inter" panose="02000503000000020004" pitchFamily="2" charset="0"/>
              <a:cs typeface="Arial" panose="020B0604020202020204" pitchFamily="34" charset="0"/>
            </a:endParaRPr>
          </a:p>
          <a:p>
            <a:pPr marL="95250" marR="3810" indent="-257175">
              <a:buFont typeface="Arial" panose="020B0604020202020204" pitchFamily="34" charset="0"/>
              <a:buChar char="•"/>
              <a:tabLst>
                <a:tab pos="171926" algn="l"/>
              </a:tabLst>
            </a:pPr>
            <a:r>
              <a:rPr lang="en-GB" sz="1200" dirty="0">
                <a:solidFill>
                  <a:srgbClr val="1A2B4A"/>
                </a:solidFill>
                <a:latin typeface="Inter" panose="02000503000000020004" pitchFamily="2" charset="0"/>
                <a:ea typeface="Inter" panose="02000503000000020004" pitchFamily="2" charset="0"/>
              </a:rPr>
              <a:t>Symposia and working groups</a:t>
            </a:r>
          </a:p>
          <a:p>
            <a:pPr marR="3810">
              <a:tabLst>
                <a:tab pos="171926" algn="l"/>
              </a:tabLst>
            </a:pPr>
            <a:endParaRPr lang="en-US" sz="1200" dirty="0">
              <a:solidFill>
                <a:srgbClr val="1A2B4A"/>
              </a:solidFill>
              <a:latin typeface="Inter" panose="02000503000000020004" pitchFamily="2" charset="0"/>
              <a:ea typeface="Inter" panose="02000503000000020004" pitchFamily="2" charset="0"/>
              <a:cs typeface="Arial" panose="020B0604020202020204" pitchFamily="34" charset="0"/>
            </a:endParaRPr>
          </a:p>
          <a:p>
            <a:pPr marL="95250" marR="3810" indent="-257175">
              <a:buFont typeface="Arial" panose="020B0604020202020204" pitchFamily="34" charset="0"/>
              <a:buChar char="•"/>
              <a:tabLst>
                <a:tab pos="171926" algn="l"/>
              </a:tabLst>
            </a:pPr>
            <a:r>
              <a:rPr lang="en-US" sz="1200" dirty="0">
                <a:solidFill>
                  <a:srgbClr val="1A2B4A"/>
                </a:solidFill>
                <a:latin typeface="Inter" panose="02000503000000020004" pitchFamily="2" charset="0"/>
                <a:ea typeface="Inter" panose="02000503000000020004" pitchFamily="2" charset="0"/>
                <a:cs typeface="Arial" panose="020B0604020202020204" pitchFamily="34" charset="0"/>
              </a:rPr>
              <a:t>Discipline-specific activities of Classes and their Sections</a:t>
            </a:r>
          </a:p>
          <a:p>
            <a:pPr marR="3810">
              <a:tabLst>
                <a:tab pos="171926" algn="l"/>
              </a:tabLst>
            </a:pPr>
            <a:endParaRPr lang="en-US" sz="1200" dirty="0">
              <a:solidFill>
                <a:srgbClr val="1A2B4A"/>
              </a:solidFill>
              <a:latin typeface="Inter" panose="02000503000000020004" pitchFamily="2" charset="0"/>
              <a:ea typeface="Inter" panose="02000503000000020004" pitchFamily="2" charset="0"/>
              <a:cs typeface="Arial" panose="020B0604020202020204" pitchFamily="34" charset="0"/>
            </a:endParaRPr>
          </a:p>
          <a:p>
            <a:pPr marL="95250" marR="3810" indent="-257175">
              <a:buFont typeface="Arial" panose="020B0604020202020204" pitchFamily="34" charset="0"/>
              <a:buChar char="•"/>
              <a:tabLst>
                <a:tab pos="171926" algn="l"/>
              </a:tabLst>
            </a:pPr>
            <a:r>
              <a:rPr lang="en-US" sz="1200" dirty="0">
                <a:solidFill>
                  <a:srgbClr val="1A2B4A"/>
                </a:solidFill>
                <a:latin typeface="Inter" panose="02000503000000020004" pitchFamily="2" charset="0"/>
                <a:ea typeface="Inter" panose="02000503000000020004" pitchFamily="2" charset="0"/>
                <a:cs typeface="Arial" panose="020B0604020202020204" pitchFamily="34" charset="0"/>
              </a:rPr>
              <a:t>Cross-disciplinary activities</a:t>
            </a:r>
          </a:p>
          <a:p>
            <a:pPr marR="3810">
              <a:tabLst>
                <a:tab pos="171926" algn="l"/>
              </a:tabLst>
            </a:pPr>
            <a:endParaRPr lang="en-GB" sz="1200" dirty="0">
              <a:solidFill>
                <a:srgbClr val="1A2B4A"/>
              </a:solidFill>
              <a:latin typeface="Inter" panose="02000503000000020004" pitchFamily="2" charset="0"/>
              <a:ea typeface="Inter" panose="02000503000000020004" pitchFamily="2" charset="0"/>
            </a:endParaRPr>
          </a:p>
          <a:p>
            <a:pPr marL="95250" marR="3810" indent="-257175">
              <a:buFont typeface="Arial" panose="020B0604020202020204" pitchFamily="34" charset="0"/>
              <a:buChar char="•"/>
              <a:tabLst>
                <a:tab pos="171926" algn="l"/>
              </a:tabLst>
            </a:pPr>
            <a:r>
              <a:rPr lang="en-GB" sz="1200" dirty="0">
                <a:solidFill>
                  <a:srgbClr val="1A2B4A"/>
                </a:solidFill>
                <a:latin typeface="Inter" panose="02000503000000020004" pitchFamily="2" charset="0"/>
                <a:ea typeface="Inter" panose="02000503000000020004" pitchFamily="2" charset="0"/>
              </a:rPr>
              <a:t>Publications </a:t>
            </a:r>
            <a:endParaRPr lang="en-US" sz="1200" b="1" dirty="0">
              <a:solidFill>
                <a:srgbClr val="1A2B4A"/>
              </a:solidFill>
              <a:latin typeface="Inter" panose="02000503000000020004" pitchFamily="2" charset="0"/>
              <a:ea typeface="Inter" panose="02000503000000020004" pitchFamily="2" charset="0"/>
              <a:cs typeface="Arial" panose="020B0604020202020204" pitchFamily="34" charset="0"/>
            </a:endParaRPr>
          </a:p>
          <a:p>
            <a:pPr marR="3810" lvl="1" indent="-161925">
              <a:tabLst>
                <a:tab pos="171926" algn="l"/>
              </a:tabLst>
            </a:pPr>
            <a:endParaRPr lang="en-US" sz="1200" b="1" dirty="0">
              <a:solidFill>
                <a:srgbClr val="002060"/>
              </a:solidFill>
              <a:latin typeface="Inter" panose="02000503000000020004" pitchFamily="2" charset="0"/>
              <a:ea typeface="Inter" panose="02000503000000020004" pitchFamily="2"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31">
          <a:extLst>
            <a:ext uri="{FF2B5EF4-FFF2-40B4-BE49-F238E27FC236}">
              <a16:creationId xmlns:a16="http://schemas.microsoft.com/office/drawing/2014/main" id="{9F3D934A-5370-8A05-7BBC-EFC69C23AB9E}"/>
            </a:ext>
          </a:extLst>
        </p:cNvPr>
        <p:cNvGrpSpPr/>
        <p:nvPr/>
      </p:nvGrpSpPr>
      <p:grpSpPr>
        <a:xfrm>
          <a:off x="0" y="0"/>
          <a:ext cx="0" cy="0"/>
          <a:chOff x="0" y="0"/>
          <a:chExt cx="0" cy="0"/>
        </a:xfrm>
      </p:grpSpPr>
      <p:pic>
        <p:nvPicPr>
          <p:cNvPr id="132" name="Google Shape;132;p20" title="wwwacad@4x.png">
            <a:extLst>
              <a:ext uri="{FF2B5EF4-FFF2-40B4-BE49-F238E27FC236}">
                <a16:creationId xmlns:a16="http://schemas.microsoft.com/office/drawing/2014/main" id="{D3219246-B372-0A2F-E94D-D53B72DE526B}"/>
              </a:ext>
            </a:extLst>
          </p:cNvPr>
          <p:cNvPicPr preferRelativeResize="0"/>
          <p:nvPr/>
        </p:nvPicPr>
        <p:blipFill>
          <a:blip r:embed="rId3">
            <a:alphaModFix/>
          </a:blip>
          <a:stretch>
            <a:fillRect/>
          </a:stretch>
        </p:blipFill>
        <p:spPr>
          <a:xfrm>
            <a:off x="7918925" y="4749775"/>
            <a:ext cx="1072674" cy="241325"/>
          </a:xfrm>
          <a:prstGeom prst="rect">
            <a:avLst/>
          </a:prstGeom>
          <a:noFill/>
          <a:ln>
            <a:noFill/>
          </a:ln>
        </p:spPr>
      </p:pic>
      <p:sp>
        <p:nvSpPr>
          <p:cNvPr id="133" name="Google Shape;133;p20">
            <a:extLst>
              <a:ext uri="{FF2B5EF4-FFF2-40B4-BE49-F238E27FC236}">
                <a16:creationId xmlns:a16="http://schemas.microsoft.com/office/drawing/2014/main" id="{FA78F0A9-D840-0538-98C5-E59FBE781625}"/>
              </a:ext>
            </a:extLst>
          </p:cNvPr>
          <p:cNvSpPr txBox="1"/>
          <p:nvPr/>
        </p:nvSpPr>
        <p:spPr>
          <a:xfrm>
            <a:off x="152400" y="152400"/>
            <a:ext cx="5391000" cy="9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1A2B4A"/>
                </a:solidFill>
                <a:latin typeface="Inter"/>
                <a:ea typeface="Inter"/>
                <a:cs typeface="Inter"/>
                <a:sym typeface="Inter"/>
              </a:rPr>
              <a:t>Our regional presence</a:t>
            </a:r>
            <a:endParaRPr sz="2400" b="1" dirty="0">
              <a:solidFill>
                <a:srgbClr val="1A2B4A"/>
              </a:solidFill>
              <a:latin typeface="Inter"/>
              <a:ea typeface="Inter"/>
              <a:cs typeface="Inter"/>
              <a:sym typeface="Inter"/>
            </a:endParaRPr>
          </a:p>
        </p:txBody>
      </p:sp>
      <p:cxnSp>
        <p:nvCxnSpPr>
          <p:cNvPr id="134" name="Google Shape;134;p20">
            <a:extLst>
              <a:ext uri="{FF2B5EF4-FFF2-40B4-BE49-F238E27FC236}">
                <a16:creationId xmlns:a16="http://schemas.microsoft.com/office/drawing/2014/main" id="{9D67C8C0-E66C-15BC-FB4E-04AFD7A213AB}"/>
              </a:ext>
            </a:extLst>
          </p:cNvPr>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pic>
        <p:nvPicPr>
          <p:cNvPr id="137" name="Google Shape;137;p20" title="acadclaim2@4x.png">
            <a:extLst>
              <a:ext uri="{FF2B5EF4-FFF2-40B4-BE49-F238E27FC236}">
                <a16:creationId xmlns:a16="http://schemas.microsoft.com/office/drawing/2014/main" id="{8D969DF4-FB0A-C300-D6D1-A390B828576D}"/>
              </a:ext>
            </a:extLst>
          </p:cNvPr>
          <p:cNvPicPr preferRelativeResize="0"/>
          <p:nvPr/>
        </p:nvPicPr>
        <p:blipFill rotWithShape="1">
          <a:blip r:embed="rId4">
            <a:alphaModFix/>
          </a:blip>
          <a:srcRect/>
          <a:stretch/>
        </p:blipFill>
        <p:spPr>
          <a:xfrm>
            <a:off x="152400" y="4347966"/>
            <a:ext cx="1511276" cy="638283"/>
          </a:xfrm>
          <a:prstGeom prst="rect">
            <a:avLst/>
          </a:prstGeom>
          <a:noFill/>
          <a:ln>
            <a:noFill/>
          </a:ln>
        </p:spPr>
      </p:pic>
      <p:pic>
        <p:nvPicPr>
          <p:cNvPr id="138" name="Google Shape;138;p20" title="logoacad@4x.png">
            <a:extLst>
              <a:ext uri="{FF2B5EF4-FFF2-40B4-BE49-F238E27FC236}">
                <a16:creationId xmlns:a16="http://schemas.microsoft.com/office/drawing/2014/main" id="{54389449-BBCF-483F-27B1-42746A3BAD65}"/>
              </a:ext>
            </a:extLst>
          </p:cNvPr>
          <p:cNvPicPr preferRelativeResize="0"/>
          <p:nvPr/>
        </p:nvPicPr>
        <p:blipFill>
          <a:blip r:embed="rId5">
            <a:alphaModFix/>
          </a:blip>
          <a:stretch>
            <a:fillRect/>
          </a:stretch>
        </p:blipFill>
        <p:spPr>
          <a:xfrm>
            <a:off x="7918925" y="149336"/>
            <a:ext cx="1072675" cy="1072675"/>
          </a:xfrm>
          <a:prstGeom prst="rect">
            <a:avLst/>
          </a:prstGeom>
          <a:noFill/>
          <a:ln>
            <a:noFill/>
          </a:ln>
        </p:spPr>
      </p:pic>
      <p:pic>
        <p:nvPicPr>
          <p:cNvPr id="3" name="Picture 2">
            <a:extLst>
              <a:ext uri="{FF2B5EF4-FFF2-40B4-BE49-F238E27FC236}">
                <a16:creationId xmlns:a16="http://schemas.microsoft.com/office/drawing/2014/main" id="{6D69A97B-C3B5-4C8F-66CB-EC326C4AC489}"/>
              </a:ext>
            </a:extLst>
          </p:cNvPr>
          <p:cNvPicPr>
            <a:picLocks noChangeAspect="1"/>
          </p:cNvPicPr>
          <p:nvPr/>
        </p:nvPicPr>
        <p:blipFill>
          <a:blip r:embed="rId6"/>
          <a:srcRect l="58087" t="56724" r="25386" b="10394"/>
          <a:stretch>
            <a:fillRect/>
          </a:stretch>
        </p:blipFill>
        <p:spPr>
          <a:xfrm>
            <a:off x="238644" y="1413364"/>
            <a:ext cx="1109266" cy="1186208"/>
          </a:xfrm>
          <a:prstGeom prst="rect">
            <a:avLst/>
          </a:prstGeom>
        </p:spPr>
      </p:pic>
      <p:pic>
        <p:nvPicPr>
          <p:cNvPr id="5" name="Picture 4">
            <a:extLst>
              <a:ext uri="{FF2B5EF4-FFF2-40B4-BE49-F238E27FC236}">
                <a16:creationId xmlns:a16="http://schemas.microsoft.com/office/drawing/2014/main" id="{75F725C7-FB22-EB15-DB24-6A58A18F3B86}"/>
              </a:ext>
            </a:extLst>
          </p:cNvPr>
          <p:cNvPicPr>
            <a:picLocks noChangeAspect="1"/>
          </p:cNvPicPr>
          <p:nvPr/>
        </p:nvPicPr>
        <p:blipFill>
          <a:blip r:embed="rId7"/>
          <a:srcRect l="56608" t="54136" r="25566" b="22406"/>
          <a:stretch>
            <a:fillRect/>
          </a:stretch>
        </p:blipFill>
        <p:spPr>
          <a:xfrm>
            <a:off x="1568855" y="1387690"/>
            <a:ext cx="1712561" cy="1211323"/>
          </a:xfrm>
          <a:prstGeom prst="rect">
            <a:avLst/>
          </a:prstGeom>
        </p:spPr>
      </p:pic>
      <p:pic>
        <p:nvPicPr>
          <p:cNvPr id="9" name="Picture 8">
            <a:extLst>
              <a:ext uri="{FF2B5EF4-FFF2-40B4-BE49-F238E27FC236}">
                <a16:creationId xmlns:a16="http://schemas.microsoft.com/office/drawing/2014/main" id="{74212832-B4AB-4A4D-B29E-C52F216D6373}"/>
              </a:ext>
            </a:extLst>
          </p:cNvPr>
          <p:cNvPicPr>
            <a:picLocks noChangeAspect="1"/>
          </p:cNvPicPr>
          <p:nvPr/>
        </p:nvPicPr>
        <p:blipFill>
          <a:blip r:embed="rId8"/>
          <a:srcRect l="48000" t="43466" r="25652" b="30332"/>
          <a:stretch>
            <a:fillRect/>
          </a:stretch>
        </p:blipFill>
        <p:spPr>
          <a:xfrm>
            <a:off x="6687182" y="1413364"/>
            <a:ext cx="2218174" cy="1185649"/>
          </a:xfrm>
          <a:prstGeom prst="rect">
            <a:avLst/>
          </a:prstGeom>
        </p:spPr>
      </p:pic>
      <p:pic>
        <p:nvPicPr>
          <p:cNvPr id="11" name="Picture 10">
            <a:extLst>
              <a:ext uri="{FF2B5EF4-FFF2-40B4-BE49-F238E27FC236}">
                <a16:creationId xmlns:a16="http://schemas.microsoft.com/office/drawing/2014/main" id="{1EFC595C-E06A-D0FD-BEC1-DD6B2F35B02E}"/>
              </a:ext>
            </a:extLst>
          </p:cNvPr>
          <p:cNvPicPr>
            <a:picLocks noChangeAspect="1"/>
          </p:cNvPicPr>
          <p:nvPr/>
        </p:nvPicPr>
        <p:blipFill>
          <a:blip r:embed="rId9"/>
          <a:srcRect l="48087" t="36034" r="33524" b="38970"/>
          <a:stretch>
            <a:fillRect/>
          </a:stretch>
        </p:blipFill>
        <p:spPr>
          <a:xfrm>
            <a:off x="238644" y="2879828"/>
            <a:ext cx="1622813" cy="1185649"/>
          </a:xfrm>
          <a:prstGeom prst="rect">
            <a:avLst/>
          </a:prstGeom>
        </p:spPr>
      </p:pic>
      <p:pic>
        <p:nvPicPr>
          <p:cNvPr id="13" name="Picture 12">
            <a:extLst>
              <a:ext uri="{FF2B5EF4-FFF2-40B4-BE49-F238E27FC236}">
                <a16:creationId xmlns:a16="http://schemas.microsoft.com/office/drawing/2014/main" id="{32434F34-594D-46C2-F13E-2BCC1DA4909B}"/>
              </a:ext>
            </a:extLst>
          </p:cNvPr>
          <p:cNvPicPr>
            <a:picLocks noChangeAspect="1"/>
          </p:cNvPicPr>
          <p:nvPr/>
        </p:nvPicPr>
        <p:blipFill>
          <a:blip r:embed="rId10"/>
          <a:srcRect l="48616" t="51163" r="25739" b="25157"/>
          <a:stretch>
            <a:fillRect/>
          </a:stretch>
        </p:blipFill>
        <p:spPr>
          <a:xfrm>
            <a:off x="2040508" y="2879826"/>
            <a:ext cx="2388824" cy="1185650"/>
          </a:xfrm>
          <a:prstGeom prst="rect">
            <a:avLst/>
          </a:prstGeom>
        </p:spPr>
      </p:pic>
      <p:pic>
        <p:nvPicPr>
          <p:cNvPr id="15" name="Picture 14">
            <a:extLst>
              <a:ext uri="{FF2B5EF4-FFF2-40B4-BE49-F238E27FC236}">
                <a16:creationId xmlns:a16="http://schemas.microsoft.com/office/drawing/2014/main" id="{B16025BE-3EE8-519D-A0CC-31E786406FE8}"/>
              </a:ext>
            </a:extLst>
          </p:cNvPr>
          <p:cNvPicPr>
            <a:picLocks noChangeAspect="1"/>
          </p:cNvPicPr>
          <p:nvPr/>
        </p:nvPicPr>
        <p:blipFill>
          <a:blip r:embed="rId11"/>
          <a:srcRect l="51661" t="41516" r="25739" b="31856"/>
          <a:stretch>
            <a:fillRect/>
          </a:stretch>
        </p:blipFill>
        <p:spPr>
          <a:xfrm>
            <a:off x="4687254" y="2879827"/>
            <a:ext cx="1872073" cy="1185649"/>
          </a:xfrm>
          <a:prstGeom prst="rect">
            <a:avLst/>
          </a:prstGeom>
        </p:spPr>
      </p:pic>
      <p:pic>
        <p:nvPicPr>
          <p:cNvPr id="19" name="Picture 18">
            <a:extLst>
              <a:ext uri="{FF2B5EF4-FFF2-40B4-BE49-F238E27FC236}">
                <a16:creationId xmlns:a16="http://schemas.microsoft.com/office/drawing/2014/main" id="{8BCD1E3C-1FB5-3FC6-277D-547D6970DE3A}"/>
              </a:ext>
            </a:extLst>
          </p:cNvPr>
          <p:cNvPicPr>
            <a:picLocks noChangeAspect="1"/>
          </p:cNvPicPr>
          <p:nvPr/>
        </p:nvPicPr>
        <p:blipFill>
          <a:blip r:embed="rId12"/>
          <a:srcRect l="51155" t="71121" r="29234" b="14557"/>
          <a:stretch>
            <a:fillRect/>
          </a:stretch>
        </p:blipFill>
        <p:spPr>
          <a:xfrm>
            <a:off x="3485545" y="1422385"/>
            <a:ext cx="2997508" cy="1176628"/>
          </a:xfrm>
          <a:prstGeom prst="rect">
            <a:avLst/>
          </a:prstGeom>
        </p:spPr>
      </p:pic>
      <p:pic>
        <p:nvPicPr>
          <p:cNvPr id="17" name="Picture 16">
            <a:extLst>
              <a:ext uri="{FF2B5EF4-FFF2-40B4-BE49-F238E27FC236}">
                <a16:creationId xmlns:a16="http://schemas.microsoft.com/office/drawing/2014/main" id="{7A3FD8C8-4198-BF16-A3B0-CBC075ACCDAB}"/>
              </a:ext>
            </a:extLst>
          </p:cNvPr>
          <p:cNvPicPr>
            <a:picLocks noChangeAspect="1"/>
          </p:cNvPicPr>
          <p:nvPr/>
        </p:nvPicPr>
        <p:blipFill>
          <a:blip r:embed="rId13"/>
          <a:srcRect l="48119" t="47341" r="25533" b="24510"/>
          <a:stretch>
            <a:fillRect/>
          </a:stretch>
        </p:blipFill>
        <p:spPr>
          <a:xfrm>
            <a:off x="6817248" y="2871030"/>
            <a:ext cx="2088107" cy="1199107"/>
          </a:xfrm>
          <a:prstGeom prst="rect">
            <a:avLst/>
          </a:prstGeom>
        </p:spPr>
      </p:pic>
      <p:sp>
        <p:nvSpPr>
          <p:cNvPr id="21" name="TextBox 20">
            <a:extLst>
              <a:ext uri="{FF2B5EF4-FFF2-40B4-BE49-F238E27FC236}">
                <a16:creationId xmlns:a16="http://schemas.microsoft.com/office/drawing/2014/main" id="{AFF576E4-18F3-1BB3-E240-10EDF1B35B9B}"/>
              </a:ext>
            </a:extLst>
          </p:cNvPr>
          <p:cNvSpPr txBox="1"/>
          <p:nvPr/>
        </p:nvSpPr>
        <p:spPr>
          <a:xfrm>
            <a:off x="238644" y="2599013"/>
            <a:ext cx="1109266" cy="307777"/>
          </a:xfrm>
          <a:prstGeom prst="rect">
            <a:avLst/>
          </a:prstGeom>
          <a:noFill/>
        </p:spPr>
        <p:txBody>
          <a:bodyPr wrap="square" rtlCol="0">
            <a:spAutoFit/>
          </a:bodyPr>
          <a:lstStyle/>
          <a:p>
            <a:endParaRPr lang="en-GB" dirty="0"/>
          </a:p>
        </p:txBody>
      </p:sp>
      <p:sp>
        <p:nvSpPr>
          <p:cNvPr id="22" name="TextBox 21">
            <a:extLst>
              <a:ext uri="{FF2B5EF4-FFF2-40B4-BE49-F238E27FC236}">
                <a16:creationId xmlns:a16="http://schemas.microsoft.com/office/drawing/2014/main" id="{76EB14BF-107D-BD19-9508-C4FF6D6B46BF}"/>
              </a:ext>
            </a:extLst>
          </p:cNvPr>
          <p:cNvSpPr txBox="1"/>
          <p:nvPr/>
        </p:nvSpPr>
        <p:spPr>
          <a:xfrm>
            <a:off x="238644" y="2599013"/>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Barcelona</a:t>
            </a:r>
            <a:endParaRPr lang="en-GB" sz="1050" dirty="0">
              <a:latin typeface="Inter" panose="02000503000000020004" pitchFamily="2" charset="0"/>
              <a:ea typeface="Inter" panose="02000503000000020004" pitchFamily="2" charset="0"/>
            </a:endParaRPr>
          </a:p>
        </p:txBody>
      </p:sp>
      <p:sp>
        <p:nvSpPr>
          <p:cNvPr id="23" name="TextBox 22">
            <a:extLst>
              <a:ext uri="{FF2B5EF4-FFF2-40B4-BE49-F238E27FC236}">
                <a16:creationId xmlns:a16="http://schemas.microsoft.com/office/drawing/2014/main" id="{0D8D7A3C-1EA8-CE93-0F8A-8CCD223792C7}"/>
              </a:ext>
            </a:extLst>
          </p:cNvPr>
          <p:cNvSpPr txBox="1"/>
          <p:nvPr/>
        </p:nvSpPr>
        <p:spPr>
          <a:xfrm>
            <a:off x="1861457" y="2599013"/>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Bergen</a:t>
            </a:r>
            <a:endParaRPr lang="en-GB" sz="1050" dirty="0">
              <a:latin typeface="Inter" panose="02000503000000020004" pitchFamily="2" charset="0"/>
              <a:ea typeface="Inter" panose="02000503000000020004" pitchFamily="2" charset="0"/>
            </a:endParaRPr>
          </a:p>
        </p:txBody>
      </p:sp>
      <p:sp>
        <p:nvSpPr>
          <p:cNvPr id="24" name="TextBox 23">
            <a:extLst>
              <a:ext uri="{FF2B5EF4-FFF2-40B4-BE49-F238E27FC236}">
                <a16:creationId xmlns:a16="http://schemas.microsoft.com/office/drawing/2014/main" id="{98E6916A-C33C-A5E4-139A-53ADFB00E795}"/>
              </a:ext>
            </a:extLst>
          </p:cNvPr>
          <p:cNvSpPr txBox="1"/>
          <p:nvPr/>
        </p:nvSpPr>
        <p:spPr>
          <a:xfrm>
            <a:off x="4334864" y="2599013"/>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Bucharest</a:t>
            </a:r>
            <a:endParaRPr lang="en-GB" sz="1050" dirty="0">
              <a:latin typeface="Inter" panose="02000503000000020004" pitchFamily="2" charset="0"/>
              <a:ea typeface="Inter" panose="02000503000000020004" pitchFamily="2" charset="0"/>
            </a:endParaRPr>
          </a:p>
        </p:txBody>
      </p:sp>
      <p:sp>
        <p:nvSpPr>
          <p:cNvPr id="25" name="TextBox 24">
            <a:extLst>
              <a:ext uri="{FF2B5EF4-FFF2-40B4-BE49-F238E27FC236}">
                <a16:creationId xmlns:a16="http://schemas.microsoft.com/office/drawing/2014/main" id="{27E2FA03-5648-5980-2FEB-387CF8EC871E}"/>
              </a:ext>
            </a:extLst>
          </p:cNvPr>
          <p:cNvSpPr txBox="1"/>
          <p:nvPr/>
        </p:nvSpPr>
        <p:spPr>
          <a:xfrm>
            <a:off x="7241636" y="2593478"/>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Budapest</a:t>
            </a:r>
            <a:endParaRPr lang="en-GB" sz="1050" dirty="0">
              <a:latin typeface="Inter" panose="02000503000000020004" pitchFamily="2" charset="0"/>
              <a:ea typeface="Inter" panose="02000503000000020004" pitchFamily="2" charset="0"/>
            </a:endParaRPr>
          </a:p>
        </p:txBody>
      </p:sp>
      <p:sp>
        <p:nvSpPr>
          <p:cNvPr id="26" name="TextBox 25">
            <a:extLst>
              <a:ext uri="{FF2B5EF4-FFF2-40B4-BE49-F238E27FC236}">
                <a16:creationId xmlns:a16="http://schemas.microsoft.com/office/drawing/2014/main" id="{A8EA7378-1FF3-6733-759E-735A058E9AC2}"/>
              </a:ext>
            </a:extLst>
          </p:cNvPr>
          <p:cNvSpPr txBox="1"/>
          <p:nvPr/>
        </p:nvSpPr>
        <p:spPr>
          <a:xfrm>
            <a:off x="459589" y="4041939"/>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Cardiff</a:t>
            </a:r>
            <a:endParaRPr lang="en-GB" sz="1050" dirty="0">
              <a:latin typeface="Inter" panose="02000503000000020004" pitchFamily="2" charset="0"/>
              <a:ea typeface="Inter" panose="02000503000000020004" pitchFamily="2" charset="0"/>
            </a:endParaRPr>
          </a:p>
        </p:txBody>
      </p:sp>
      <p:sp>
        <p:nvSpPr>
          <p:cNvPr id="27" name="TextBox 26">
            <a:extLst>
              <a:ext uri="{FF2B5EF4-FFF2-40B4-BE49-F238E27FC236}">
                <a16:creationId xmlns:a16="http://schemas.microsoft.com/office/drawing/2014/main" id="{6A718D86-83B9-5A83-F6CD-8D1C520F8081}"/>
              </a:ext>
            </a:extLst>
          </p:cNvPr>
          <p:cNvSpPr txBox="1"/>
          <p:nvPr/>
        </p:nvSpPr>
        <p:spPr>
          <a:xfrm>
            <a:off x="2586571" y="4084679"/>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Tbilisi</a:t>
            </a:r>
            <a:endParaRPr lang="en-GB" sz="1050" dirty="0">
              <a:latin typeface="Inter" panose="02000503000000020004" pitchFamily="2" charset="0"/>
              <a:ea typeface="Inter" panose="02000503000000020004" pitchFamily="2" charset="0"/>
            </a:endParaRPr>
          </a:p>
        </p:txBody>
      </p:sp>
      <p:sp>
        <p:nvSpPr>
          <p:cNvPr id="28" name="TextBox 27">
            <a:extLst>
              <a:ext uri="{FF2B5EF4-FFF2-40B4-BE49-F238E27FC236}">
                <a16:creationId xmlns:a16="http://schemas.microsoft.com/office/drawing/2014/main" id="{B5D32C5E-96A4-38A8-DD71-9C5A057BFCF4}"/>
              </a:ext>
            </a:extLst>
          </p:cNvPr>
          <p:cNvSpPr txBox="1"/>
          <p:nvPr/>
        </p:nvSpPr>
        <p:spPr>
          <a:xfrm>
            <a:off x="5068657" y="4084679"/>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Wroclaw</a:t>
            </a:r>
            <a:endParaRPr lang="en-GB" sz="1050" dirty="0">
              <a:latin typeface="Inter" panose="02000503000000020004" pitchFamily="2" charset="0"/>
              <a:ea typeface="Inter" panose="02000503000000020004" pitchFamily="2" charset="0"/>
            </a:endParaRPr>
          </a:p>
        </p:txBody>
      </p:sp>
      <p:sp>
        <p:nvSpPr>
          <p:cNvPr id="29" name="TextBox 28">
            <a:extLst>
              <a:ext uri="{FF2B5EF4-FFF2-40B4-BE49-F238E27FC236}">
                <a16:creationId xmlns:a16="http://schemas.microsoft.com/office/drawing/2014/main" id="{DDFABA0B-3EDB-EEBC-7DF6-5CDFC0D569FE}"/>
              </a:ext>
            </a:extLst>
          </p:cNvPr>
          <p:cNvSpPr txBox="1"/>
          <p:nvPr/>
        </p:nvSpPr>
        <p:spPr>
          <a:xfrm>
            <a:off x="7306668" y="4085249"/>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Graz</a:t>
            </a:r>
            <a:endParaRPr lang="en-GB" sz="105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06621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53">
          <a:extLst>
            <a:ext uri="{FF2B5EF4-FFF2-40B4-BE49-F238E27FC236}">
              <a16:creationId xmlns:a16="http://schemas.microsoft.com/office/drawing/2014/main" id="{5F7573FE-42B1-9540-1D54-5A5AAD16989C}"/>
            </a:ext>
          </a:extLst>
        </p:cNvPr>
        <p:cNvGrpSpPr/>
        <p:nvPr/>
      </p:nvGrpSpPr>
      <p:grpSpPr>
        <a:xfrm>
          <a:off x="0" y="0"/>
          <a:ext cx="0" cy="0"/>
          <a:chOff x="0" y="0"/>
          <a:chExt cx="0" cy="0"/>
        </a:xfrm>
      </p:grpSpPr>
      <p:sp>
        <p:nvSpPr>
          <p:cNvPr id="60" name="Google Shape;60;p13">
            <a:extLst>
              <a:ext uri="{FF2B5EF4-FFF2-40B4-BE49-F238E27FC236}">
                <a16:creationId xmlns:a16="http://schemas.microsoft.com/office/drawing/2014/main" id="{2BC6CF4A-68A8-DFE6-C3A4-D24996A9E2F7}"/>
              </a:ext>
            </a:extLst>
          </p:cNvPr>
          <p:cNvSpPr txBox="1"/>
          <p:nvPr/>
        </p:nvSpPr>
        <p:spPr>
          <a:xfrm>
            <a:off x="971284" y="1964525"/>
            <a:ext cx="5391000" cy="12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dirty="0">
              <a:solidFill>
                <a:schemeClr val="lt1"/>
              </a:solidFill>
              <a:latin typeface="Inter"/>
              <a:ea typeface="Inter"/>
              <a:cs typeface="Inter"/>
              <a:sym typeface="Inter"/>
            </a:endParaRPr>
          </a:p>
        </p:txBody>
      </p:sp>
      <p:pic>
        <p:nvPicPr>
          <p:cNvPr id="3" name="Google Shape;155;p22" title="wwwacad@4x.png">
            <a:extLst>
              <a:ext uri="{FF2B5EF4-FFF2-40B4-BE49-F238E27FC236}">
                <a16:creationId xmlns:a16="http://schemas.microsoft.com/office/drawing/2014/main" id="{B94F65CA-2887-CEB4-3A01-761F1DEDC41B}"/>
              </a:ext>
            </a:extLst>
          </p:cNvPr>
          <p:cNvPicPr preferRelativeResize="0"/>
          <p:nvPr/>
        </p:nvPicPr>
        <p:blipFill>
          <a:blip r:embed="rId3">
            <a:alphaModFix/>
          </a:blip>
          <a:stretch>
            <a:fillRect/>
          </a:stretch>
        </p:blipFill>
        <p:spPr>
          <a:xfrm>
            <a:off x="7630675" y="4625875"/>
            <a:ext cx="1284726" cy="289025"/>
          </a:xfrm>
          <a:prstGeom prst="rect">
            <a:avLst/>
          </a:prstGeom>
          <a:noFill/>
          <a:ln>
            <a:noFill/>
          </a:ln>
        </p:spPr>
      </p:pic>
      <p:pic>
        <p:nvPicPr>
          <p:cNvPr id="4" name="Google Shape;154;p22" title="acadkv3@4x.png">
            <a:extLst>
              <a:ext uri="{FF2B5EF4-FFF2-40B4-BE49-F238E27FC236}">
                <a16:creationId xmlns:a16="http://schemas.microsoft.com/office/drawing/2014/main" id="{4A36CFF3-9D00-C9E6-F1CC-5B8F9697AD82}"/>
              </a:ext>
            </a:extLst>
          </p:cNvPr>
          <p:cNvPicPr preferRelativeResize="0"/>
          <p:nvPr/>
        </p:nvPicPr>
        <p:blipFill>
          <a:blip r:embed="rId4">
            <a:alphaModFix/>
          </a:blip>
          <a:stretch>
            <a:fillRect/>
          </a:stretch>
        </p:blipFill>
        <p:spPr>
          <a:xfrm>
            <a:off x="0" y="625250"/>
            <a:ext cx="9385549" cy="4582825"/>
          </a:xfrm>
          <a:prstGeom prst="rect">
            <a:avLst/>
          </a:prstGeom>
          <a:noFill/>
          <a:ln>
            <a:noFill/>
          </a:ln>
        </p:spPr>
      </p:pic>
      <p:pic>
        <p:nvPicPr>
          <p:cNvPr id="5" name="Google Shape;156;p22" title="logoacad2@4x.png">
            <a:extLst>
              <a:ext uri="{FF2B5EF4-FFF2-40B4-BE49-F238E27FC236}">
                <a16:creationId xmlns:a16="http://schemas.microsoft.com/office/drawing/2014/main" id="{0D54A692-9C05-E3E6-75DB-119E84BED14B}"/>
              </a:ext>
            </a:extLst>
          </p:cNvPr>
          <p:cNvPicPr preferRelativeResize="0"/>
          <p:nvPr/>
        </p:nvPicPr>
        <p:blipFill>
          <a:blip r:embed="rId5">
            <a:alphaModFix/>
          </a:blip>
          <a:stretch>
            <a:fillRect/>
          </a:stretch>
        </p:blipFill>
        <p:spPr>
          <a:xfrm>
            <a:off x="3780023" y="1779225"/>
            <a:ext cx="1583976" cy="1585027"/>
          </a:xfrm>
          <a:prstGeom prst="rect">
            <a:avLst/>
          </a:prstGeom>
          <a:noFill/>
          <a:ln>
            <a:noFill/>
          </a:ln>
        </p:spPr>
      </p:pic>
      <p:sp>
        <p:nvSpPr>
          <p:cNvPr id="6" name="Google Shape;157;p22">
            <a:extLst>
              <a:ext uri="{FF2B5EF4-FFF2-40B4-BE49-F238E27FC236}">
                <a16:creationId xmlns:a16="http://schemas.microsoft.com/office/drawing/2014/main" id="{495D94D8-0F9C-38A5-C63E-EA9D9186B206}"/>
              </a:ext>
            </a:extLst>
          </p:cNvPr>
          <p:cNvSpPr txBox="1"/>
          <p:nvPr/>
        </p:nvSpPr>
        <p:spPr>
          <a:xfrm>
            <a:off x="152400" y="152399"/>
            <a:ext cx="3409784" cy="1954697"/>
          </a:xfrm>
          <a:prstGeom prst="rect">
            <a:avLst/>
          </a:prstGeom>
          <a:noFill/>
          <a:ln>
            <a:noFill/>
          </a:ln>
        </p:spPr>
        <p:txBody>
          <a:bodyPr spcFirstLastPara="1" wrap="square" lIns="91425" tIns="91425" rIns="91425" bIns="91425" anchor="t" anchorCtr="0">
            <a:noAutofit/>
          </a:bodyPr>
          <a:lstStyle/>
          <a:p>
            <a:pPr lvl="0"/>
            <a:r>
              <a:rPr lang="pl" sz="1200" i="1" dirty="0">
                <a:solidFill>
                  <a:srgbClr val="62BFEC"/>
                </a:solidFill>
                <a:latin typeface="Cormorant" panose="020B0604020202020204" charset="0"/>
                <a:ea typeface="Cormorant" panose="020B0604020202020204" charset="0"/>
                <a:cs typeface="Cormorant" panose="020B0604020202020204" charset="0"/>
                <a:sym typeface="Cormorant SemiBold"/>
              </a:rPr>
              <a:t>Academia Europaea</a:t>
            </a:r>
            <a:br>
              <a:rPr lang="en-US" sz="900" dirty="0">
                <a:latin typeface="Inter" panose="02000503000000020004" pitchFamily="2" charset="0"/>
                <a:ea typeface="Inter" panose="02000503000000020004" pitchFamily="2" charset="0"/>
              </a:rPr>
            </a:br>
            <a:r>
              <a:rPr lang="en-US" sz="900" dirty="0">
                <a:solidFill>
                  <a:srgbClr val="62BFEC"/>
                </a:solidFill>
                <a:latin typeface="Inter" panose="02000503000000020004" pitchFamily="2" charset="0"/>
                <a:ea typeface="Inter" panose="02000503000000020004" pitchFamily="2" charset="0"/>
                <a:hlinkClick r:id="rId6">
                  <a:extLst>
                    <a:ext uri="{A12FA001-AC4F-418D-AE19-62706E023703}">
                      <ahyp:hlinkClr xmlns:ahyp="http://schemas.microsoft.com/office/drawing/2018/hyperlinkcolor" val="tx"/>
                    </a:ext>
                  </a:extLst>
                </a:hlinkClick>
              </a:rPr>
              <a:t>www.ae-info.org</a:t>
            </a:r>
            <a:br>
              <a:rPr lang="en-US" sz="900" dirty="0">
                <a:solidFill>
                  <a:srgbClr val="62BFEC"/>
                </a:solidFill>
                <a:latin typeface="Inter" panose="02000503000000020004" pitchFamily="2" charset="0"/>
                <a:ea typeface="Inter" panose="02000503000000020004" pitchFamily="2" charset="0"/>
              </a:rPr>
            </a:br>
            <a:r>
              <a:rPr lang="en-US" sz="900" dirty="0">
                <a:solidFill>
                  <a:srgbClr val="62BFEC"/>
                </a:solidFill>
                <a:latin typeface="Inter" panose="02000503000000020004" pitchFamily="2" charset="0"/>
                <a:ea typeface="Inter" panose="02000503000000020004" pitchFamily="2" charset="0"/>
              </a:rPr>
              <a:t> </a:t>
            </a:r>
            <a:br>
              <a:rPr lang="en-US" sz="900" dirty="0">
                <a:latin typeface="Inter" panose="02000503000000020004" pitchFamily="2" charset="0"/>
                <a:ea typeface="Inter" panose="02000503000000020004" pitchFamily="2" charset="0"/>
              </a:rPr>
            </a:br>
            <a:r>
              <a:rPr lang="en-US" sz="900" b="1" dirty="0">
                <a:solidFill>
                  <a:schemeClr val="bg1"/>
                </a:solidFill>
                <a:latin typeface="Inter" panose="02000503000000020004" pitchFamily="2" charset="0"/>
                <a:ea typeface="Inter" panose="02000503000000020004" pitchFamily="2" charset="0"/>
              </a:rPr>
              <a:t>HQ Office</a:t>
            </a:r>
            <a:br>
              <a:rPr lang="en-US" sz="900" dirty="0">
                <a:solidFill>
                  <a:schemeClr val="bg1"/>
                </a:solidFill>
                <a:latin typeface="Inter" panose="02000503000000020004" pitchFamily="2" charset="0"/>
                <a:ea typeface="Inter" panose="02000503000000020004" pitchFamily="2" charset="0"/>
              </a:rPr>
            </a:br>
            <a:r>
              <a:rPr lang="en-US" sz="900" dirty="0">
                <a:solidFill>
                  <a:schemeClr val="bg1"/>
                </a:solidFill>
                <a:latin typeface="Inter" panose="02000503000000020004" pitchFamily="2" charset="0"/>
                <a:ea typeface="Inter" panose="02000503000000020004" pitchFamily="2" charset="0"/>
              </a:rPr>
              <a:t>LMU Munich</a:t>
            </a:r>
            <a:br>
              <a:rPr lang="en-US" sz="900" dirty="0">
                <a:solidFill>
                  <a:schemeClr val="bg1"/>
                </a:solidFill>
                <a:latin typeface="Inter" panose="02000503000000020004" pitchFamily="2" charset="0"/>
                <a:ea typeface="Inter" panose="02000503000000020004" pitchFamily="2" charset="0"/>
              </a:rPr>
            </a:br>
            <a:r>
              <a:rPr lang="en-US" sz="900" dirty="0">
                <a:solidFill>
                  <a:schemeClr val="bg1"/>
                </a:solidFill>
                <a:latin typeface="Inter" panose="02000503000000020004" pitchFamily="2" charset="0"/>
                <a:ea typeface="Inter" panose="02000503000000020004" pitchFamily="2" charset="0"/>
              </a:rPr>
              <a:t>Room 334, </a:t>
            </a:r>
            <a:r>
              <a:rPr lang="en-US" sz="900" dirty="0" err="1">
                <a:solidFill>
                  <a:schemeClr val="bg1"/>
                </a:solidFill>
                <a:latin typeface="Inter" panose="02000503000000020004" pitchFamily="2" charset="0"/>
                <a:ea typeface="Inter" panose="02000503000000020004" pitchFamily="2" charset="0"/>
              </a:rPr>
              <a:t>Theresienstr</a:t>
            </a:r>
            <a:r>
              <a:rPr lang="en-US" sz="900" dirty="0">
                <a:solidFill>
                  <a:schemeClr val="bg1"/>
                </a:solidFill>
                <a:latin typeface="Inter" panose="02000503000000020004" pitchFamily="2" charset="0"/>
                <a:ea typeface="Inter" panose="02000503000000020004" pitchFamily="2" charset="0"/>
              </a:rPr>
              <a:t>. 41, 80333 Munich</a:t>
            </a:r>
            <a:br>
              <a:rPr lang="en-US" sz="900" dirty="0">
                <a:latin typeface="Inter" panose="02000503000000020004" pitchFamily="2" charset="0"/>
                <a:ea typeface="Inter" panose="02000503000000020004" pitchFamily="2" charset="0"/>
              </a:rPr>
            </a:br>
            <a:r>
              <a:rPr lang="en-US" sz="900" dirty="0">
                <a:solidFill>
                  <a:srgbClr val="62BFEC"/>
                </a:solidFill>
                <a:latin typeface="Inter" panose="02000503000000020004" pitchFamily="2" charset="0"/>
                <a:ea typeface="Inter" panose="02000503000000020004" pitchFamily="2" charset="0"/>
                <a:hlinkClick r:id="rId7">
                  <a:extLst>
                    <a:ext uri="{A12FA001-AC4F-418D-AE19-62706E023703}">
                      <ahyp:hlinkClr xmlns:ahyp="http://schemas.microsoft.com/office/drawing/2018/hyperlinkcolor" val="tx"/>
                    </a:ext>
                  </a:extLst>
                </a:hlinkClick>
              </a:rPr>
              <a:t>F.Brandthaus@acadeuro.org</a:t>
            </a:r>
            <a:r>
              <a:rPr lang="en-US" sz="900" dirty="0">
                <a:solidFill>
                  <a:srgbClr val="62BFEC"/>
                </a:solidFill>
                <a:latin typeface="Inter" panose="02000503000000020004" pitchFamily="2" charset="0"/>
                <a:ea typeface="Inter" panose="02000503000000020004" pitchFamily="2" charset="0"/>
              </a:rPr>
              <a:t> </a:t>
            </a:r>
            <a:r>
              <a:rPr lang="en-US" sz="900" dirty="0">
                <a:solidFill>
                  <a:schemeClr val="bg1"/>
                </a:solidFill>
                <a:latin typeface="Inter" panose="02000503000000020004" pitchFamily="2" charset="0"/>
                <a:ea typeface="Inter" panose="02000503000000020004" pitchFamily="2" charset="0"/>
              </a:rPr>
              <a:t>+49 89 2180 4294</a:t>
            </a:r>
          </a:p>
          <a:p>
            <a:pPr lvl="0"/>
            <a:endParaRPr lang="en-US" sz="900" dirty="0">
              <a:solidFill>
                <a:schemeClr val="bg1"/>
              </a:solidFill>
              <a:latin typeface="Inter" panose="02000503000000020004" pitchFamily="2" charset="0"/>
              <a:ea typeface="Inter" panose="02000503000000020004" pitchFamily="2" charset="0"/>
            </a:endParaRPr>
          </a:p>
          <a:p>
            <a:r>
              <a:rPr lang="en-US" sz="900" b="1" dirty="0">
                <a:solidFill>
                  <a:schemeClr val="bg1"/>
                </a:solidFill>
                <a:latin typeface="Inter" panose="02000503000000020004" pitchFamily="2" charset="0"/>
                <a:ea typeface="Inter" panose="02000503000000020004" pitchFamily="2" charset="0"/>
              </a:rPr>
              <a:t>Support Office</a:t>
            </a:r>
            <a:br>
              <a:rPr lang="en-US" sz="900" dirty="0">
                <a:solidFill>
                  <a:schemeClr val="bg1"/>
                </a:solidFill>
                <a:latin typeface="Inter" panose="02000503000000020004" pitchFamily="2" charset="0"/>
                <a:ea typeface="Inter" panose="02000503000000020004" pitchFamily="2" charset="0"/>
              </a:rPr>
            </a:br>
            <a:r>
              <a:rPr lang="en-US" sz="900" dirty="0">
                <a:solidFill>
                  <a:schemeClr val="bg1"/>
                </a:solidFill>
                <a:latin typeface="Inter" panose="02000503000000020004" pitchFamily="2" charset="0"/>
                <a:ea typeface="Inter" panose="02000503000000020004" pitchFamily="2" charset="0"/>
              </a:rPr>
              <a:t>University of London</a:t>
            </a:r>
            <a:br>
              <a:rPr lang="en-US" sz="900" dirty="0">
                <a:solidFill>
                  <a:schemeClr val="bg1"/>
                </a:solidFill>
                <a:latin typeface="Inter" panose="02000503000000020004" pitchFamily="2" charset="0"/>
                <a:ea typeface="Inter" panose="02000503000000020004" pitchFamily="2" charset="0"/>
              </a:rPr>
            </a:br>
            <a:r>
              <a:rPr lang="en-US" sz="900" dirty="0">
                <a:solidFill>
                  <a:schemeClr val="bg1"/>
                </a:solidFill>
                <a:latin typeface="Inter" panose="02000503000000020004" pitchFamily="2" charset="0"/>
                <a:ea typeface="Inter" panose="02000503000000020004" pitchFamily="2" charset="0"/>
              </a:rPr>
              <a:t>Room 251, Senate House, Malet Street, London WC1E 7HU</a:t>
            </a:r>
            <a:br>
              <a:rPr lang="en-US" sz="900" dirty="0">
                <a:latin typeface="Inter" panose="02000503000000020004" pitchFamily="2" charset="0"/>
                <a:ea typeface="Inter" panose="02000503000000020004" pitchFamily="2" charset="0"/>
              </a:rPr>
            </a:br>
            <a:r>
              <a:rPr lang="en-US" sz="900" dirty="0">
                <a:solidFill>
                  <a:srgbClr val="62BFEC"/>
                </a:solidFill>
                <a:latin typeface="Inter" panose="02000503000000020004" pitchFamily="2" charset="0"/>
                <a:ea typeface="Inter" panose="02000503000000020004" pitchFamily="2" charset="0"/>
                <a:hlinkClick r:id="rId8">
                  <a:extLst>
                    <a:ext uri="{A12FA001-AC4F-418D-AE19-62706E023703}">
                      <ahyp:hlinkClr xmlns:ahyp="http://schemas.microsoft.com/office/drawing/2018/hyperlinkcolor" val="tx"/>
                    </a:ext>
                  </a:extLst>
                </a:hlinkClick>
              </a:rPr>
              <a:t>Execsec@acadeuro.org</a:t>
            </a:r>
            <a:r>
              <a:rPr lang="en-US" sz="900" dirty="0">
                <a:solidFill>
                  <a:srgbClr val="62BFEC"/>
                </a:solidFill>
                <a:latin typeface="Inter" panose="02000503000000020004" pitchFamily="2" charset="0"/>
                <a:ea typeface="Inter" panose="02000503000000020004" pitchFamily="2" charset="0"/>
              </a:rPr>
              <a:t> </a:t>
            </a:r>
            <a:r>
              <a:rPr lang="en-US" sz="900" dirty="0">
                <a:solidFill>
                  <a:schemeClr val="bg1"/>
                </a:solidFill>
                <a:latin typeface="Inter" panose="02000503000000020004" pitchFamily="2" charset="0"/>
                <a:ea typeface="Inter" panose="02000503000000020004" pitchFamily="2" charset="0"/>
              </a:rPr>
              <a:t>+44 207 862 5784</a:t>
            </a:r>
          </a:p>
          <a:p>
            <a:pPr marL="0" lvl="0" indent="0" algn="l" rtl="0">
              <a:spcBef>
                <a:spcPts val="0"/>
              </a:spcBef>
              <a:spcAft>
                <a:spcPts val="0"/>
              </a:spcAft>
              <a:buNone/>
            </a:pPr>
            <a:endParaRPr sz="900" dirty="0">
              <a:solidFill>
                <a:schemeClr val="lt1"/>
              </a:solidFill>
              <a:latin typeface="Inter SemiBold"/>
              <a:ea typeface="Inter SemiBold"/>
              <a:cs typeface="Inter SemiBold"/>
              <a:sym typeface="Inter SemiBold"/>
            </a:endParaRPr>
          </a:p>
        </p:txBody>
      </p:sp>
    </p:spTree>
    <p:extLst>
      <p:ext uri="{BB962C8B-B14F-4D97-AF65-F5344CB8AC3E}">
        <p14:creationId xmlns:p14="http://schemas.microsoft.com/office/powerpoint/2010/main" val="136559545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Bildschirmpräsentation (16:9)</PresentationFormat>
  <Paragraphs>74</Paragraphs>
  <Slides>9</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Inter SemiBold</vt:lpstr>
      <vt:lpstr>Inter</vt:lpstr>
      <vt:lpstr>Cormorant</vt:lpstr>
      <vt:lpstr>Cormorant SemiBold</vt:lpstr>
      <vt:lpstr>Arial</vt:lpstr>
      <vt:lpstr>Simple Light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Dana Kaiser</dc:creator>
  <cp:lastModifiedBy>Dana Kaiser</cp:lastModifiedBy>
  <cp:revision>11</cp:revision>
  <dcterms:modified xsi:type="dcterms:W3CDTF">2025-10-30T20:00:38Z</dcterms:modified>
</cp:coreProperties>
</file>